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5"/>
  </p:notesMasterIdLst>
  <p:sldIdLst>
    <p:sldId id="287" r:id="rId2"/>
    <p:sldId id="292" r:id="rId3"/>
    <p:sldId id="293" r:id="rId4"/>
    <p:sldId id="294" r:id="rId5"/>
    <p:sldId id="295" r:id="rId6"/>
    <p:sldId id="267" r:id="rId7"/>
    <p:sldId id="268" r:id="rId8"/>
    <p:sldId id="269" r:id="rId9"/>
    <p:sldId id="277" r:id="rId10"/>
    <p:sldId id="283" r:id="rId11"/>
    <p:sldId id="282" r:id="rId12"/>
    <p:sldId id="281" r:id="rId13"/>
    <p:sldId id="278" r:id="rId14"/>
    <p:sldId id="276" r:id="rId15"/>
    <p:sldId id="311" r:id="rId16"/>
    <p:sldId id="290" r:id="rId17"/>
    <p:sldId id="310" r:id="rId18"/>
    <p:sldId id="291" r:id="rId19"/>
    <p:sldId id="298" r:id="rId20"/>
    <p:sldId id="299" r:id="rId21"/>
    <p:sldId id="300" r:id="rId22"/>
    <p:sldId id="301" r:id="rId23"/>
    <p:sldId id="3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592" y="-912"/>
      </p:cViewPr>
      <p:guideLst>
        <p:guide orient="horz" pos="3696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D8D419-DCE5-1846-B08C-67D73428F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25DB-840B-0046-8091-43E933B1813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50EA2-BCFA-184F-8C53-CE8F778D3B42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4E84C-8B46-1746-99EF-311E76F9DEFE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B8713-5531-5041-9045-E462B49F2D1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93D6B-FDA3-C542-A75D-123D3277DA7F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927E8-C358-E34B-BE98-EBB2A684B8B6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BEB6B-8A41-EF49-9F1A-3890A639C9CD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233B5-D268-314A-BF8E-575D7467EB1C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E1777-5F84-654F-98FD-76622D80B3C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70B7-1B04-B64C-AF0C-9EE7E8A1DFEF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1FDE6-E332-E24D-BBE9-8325247D99F3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48267-73D1-DE45-8482-EA28B38FF080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06378-90EE-1043-87D1-5D163131EF15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B0EAA-A4D6-CD40-BEC1-96E4BAD2C186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0BCC0-9E96-ED47-A59E-4A4C9B41A33C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5BB58-1F3D-7246-B8D7-A502EED784D4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EBEC7-5149-C448-BD84-18053C12C2C5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70CBA-DFD9-4A4C-BAB5-4A9BF71C5894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0B482-3EDA-DA46-95C3-5197B8127872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09CAD-806B-BB4A-9A09-841238E9CD27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CD6CF-FE41-044F-9787-D1E0959430F4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3A439-3197-EB4F-89C2-CFBA6C93CF11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9EB80-8416-2E4A-AF11-E905B71526DE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4A2E-80D7-654F-AB2B-9A025BAFF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3E2AD-1253-614D-9FE7-0606746D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3308-26A9-C74D-BB76-2317B142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F77B-DC03-934D-9D10-661CB758C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EB7B-284B-B74F-BA1F-FCF8DAC8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1082-8A06-6449-8696-F03E71EA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481D-2574-CC43-8574-70CD9F6D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CD56-BBD7-AC48-9EA2-F6687D98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58B2-4003-FE49-978D-D93ECB07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5F73-CF9E-5A46-9791-20DDD09C6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0001-D1D3-DB49-AB1F-1BABF6C46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F98A-4DA7-CD48-BE49-ACEE6746D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16BC86F8-77E9-A643-9DBA-C31E7DD8D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 t="17725" b="6056"/>
          <a:stretch>
            <a:fillRect/>
          </a:stretch>
        </p:blipFill>
        <p:spPr bwMode="auto">
          <a:xfrm>
            <a:off x="2133600" y="2155825"/>
            <a:ext cx="6400800" cy="34829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09800" y="22098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Reconstruction, Upgrade</a:t>
            </a:r>
          </a:p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and Repair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763" y="500063"/>
            <a:ext cx="297973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LB Helvetica Black"/>
                <a:cs typeface="LB Helvetica Black"/>
              </a:rPr>
              <a:t>Midwest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59238" y="1262063"/>
            <a:ext cx="2549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COOLING TOWERS, INC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P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3" y="1914525"/>
            <a:ext cx="6402387" cy="36480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85950"/>
            <a:ext cx="5487988" cy="37528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RP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2095500"/>
            <a:ext cx="5487987" cy="32385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RP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2019300"/>
            <a:ext cx="5945187" cy="3390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7543800" y="114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After</a:t>
            </a:r>
            <a:endParaRPr lang="en-US" sz="2400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981200" y="106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charset="0"/>
              </a:rPr>
              <a:t>Before</a:t>
            </a:r>
            <a:endParaRPr lang="en-US" sz="2400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1988" name="Picture 31" descr="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525" y="1600200"/>
            <a:ext cx="29114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2" descr="A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600200"/>
            <a:ext cx="33242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3519488" y="288925"/>
            <a:ext cx="362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Typical Results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Beforefpo"/>
          <p:cNvPicPr>
            <a:picLocks noChangeAspect="1" noChangeArrowheads="1"/>
          </p:cNvPicPr>
          <p:nvPr/>
        </p:nvPicPr>
        <p:blipFill>
          <a:blip r:embed="rId3"/>
          <a:srcRect r="894"/>
          <a:stretch>
            <a:fillRect/>
          </a:stretch>
        </p:blipFill>
        <p:spPr bwMode="auto">
          <a:xfrm>
            <a:off x="2133600" y="2133600"/>
            <a:ext cx="2809875" cy="3263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31077" name="Picture 5" descr="Afterfp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133600"/>
            <a:ext cx="2901950" cy="33401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519488" y="288925"/>
            <a:ext cx="362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Typical Results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467600" y="1600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After</a:t>
            </a:r>
            <a:endParaRPr lang="en-US" sz="2400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057400" y="152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charset="0"/>
              </a:rPr>
              <a:t>Before</a:t>
            </a:r>
            <a:endParaRPr lang="en-US" sz="2400">
              <a:solidFill>
                <a:srgbClr val="99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Repair &amp; Emergency Services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4191000" cy="29924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76804" name="Picture 4" descr="Tor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3200"/>
            <a:ext cx="2520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</p:pic>
      <p:sp>
        <p:nvSpPr>
          <p:cNvPr id="7680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5181600"/>
            <a:ext cx="3733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Getting you up and running is the most important thing.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aepcone1"/>
          <p:cNvPicPr>
            <a:picLocks noChangeAspect="1" noChangeArrowheads="1"/>
          </p:cNvPicPr>
          <p:nvPr/>
        </p:nvPicPr>
        <p:blipFill>
          <a:blip r:embed="rId3"/>
          <a:srcRect t="18518" b="18619"/>
          <a:stretch>
            <a:fillRect/>
          </a:stretch>
        </p:blipFill>
        <p:spPr bwMode="auto">
          <a:xfrm>
            <a:off x="2743200" y="1981200"/>
            <a:ext cx="5181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129032" name="Rectangle 8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Repair &amp; Emergency Services</a:t>
            </a:r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781300" y="5410200"/>
            <a:ext cx="5105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Fast, effective response.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Repair &amp; Emergency Services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5638800"/>
            <a:ext cx="35433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24/7 availability</a:t>
            </a:r>
            <a:endParaRPr lang="en-US" sz="3600">
              <a:ea typeface="+mn-ea"/>
              <a:cs typeface="+mn-cs"/>
            </a:endParaRPr>
          </a:p>
        </p:txBody>
      </p:sp>
      <p:pic>
        <p:nvPicPr>
          <p:cNvPr id="78854" name="Picture 6" descr="Tor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4724400" cy="29511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2514600" cy="20986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 t="16104"/>
          <a:stretch>
            <a:fillRect/>
          </a:stretch>
        </p:blipFill>
        <p:spPr bwMode="auto">
          <a:xfrm>
            <a:off x="5334000" y="1600200"/>
            <a:ext cx="2895600" cy="20510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10000"/>
            <a:ext cx="2590800" cy="24955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3190" name="Picture 6" descr="Fancyln"/>
          <p:cNvPicPr>
            <a:picLocks noChangeAspect="1" noChangeArrowheads="1"/>
          </p:cNvPicPr>
          <p:nvPr/>
        </p:nvPicPr>
        <p:blipFill>
          <a:blip r:embed="rId6"/>
          <a:srcRect r="2856" b="1888"/>
          <a:stretch>
            <a:fillRect/>
          </a:stretch>
        </p:blipFill>
        <p:spPr bwMode="auto">
          <a:xfrm>
            <a:off x="5334000" y="3822700"/>
            <a:ext cx="2971800" cy="2273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Reconstruction &amp; Upgrade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 t="17725" b="6056"/>
          <a:stretch>
            <a:fillRect/>
          </a:stretch>
        </p:blipFill>
        <p:spPr bwMode="auto">
          <a:xfrm>
            <a:off x="2800350" y="1371600"/>
            <a:ext cx="5067300" cy="27574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267200"/>
            <a:ext cx="2743200" cy="18415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267200"/>
            <a:ext cx="2743200" cy="18161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0" y="304800"/>
            <a:ext cx="57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6400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High quality, reliable, low-cost alternative to expensive original equip. parts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Large selection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Compatible with virtually all models and manufacturers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Our large buying power results in cost savings passed directly to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6324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>
                <a:ea typeface="+mn-ea"/>
                <a:cs typeface="+mn-cs"/>
              </a:rPr>
              <a:t>Custom lumber fabrication and treating</a:t>
            </a:r>
          </a:p>
          <a:p>
            <a:pPr eaLnBrk="1" hangingPunct="1">
              <a:defRPr/>
            </a:pPr>
            <a:r>
              <a:rPr lang="en-US" sz="3000">
                <a:ea typeface="+mn-ea"/>
                <a:cs typeface="+mn-cs"/>
              </a:rPr>
              <a:t>Fiberglass fan stacks and distribution systems</a:t>
            </a:r>
          </a:p>
          <a:p>
            <a:pPr eaLnBrk="1" hangingPunct="1">
              <a:defRPr/>
            </a:pPr>
            <a:r>
              <a:rPr lang="en-US" sz="3000">
                <a:ea typeface="+mn-ea"/>
                <a:cs typeface="+mn-cs"/>
              </a:rPr>
              <a:t>Custom fiberglass wood replacement structural shapes</a:t>
            </a:r>
          </a:p>
          <a:p>
            <a:pPr eaLnBrk="1" hangingPunct="1">
              <a:defRPr/>
            </a:pPr>
            <a:r>
              <a:rPr lang="en-US" sz="3000">
                <a:ea typeface="+mn-ea"/>
                <a:cs typeface="+mn-cs"/>
              </a:rPr>
              <a:t>Non-skid fiberglass fan deck and hot water basins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6324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Corrugated FRP casing and louvers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Fans and assemblies, gears, speed reducers, drive shafts, couplings, motors, supports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Flow control valves, nozzles, grommets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Fill and drift eliminators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Hardware, brace connectors, base  anchors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133600" y="3124200"/>
            <a:ext cx="640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Corporate Office:  Chickasha, OK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Tel  405.224.4622    Fax  405.224.4625</a:t>
            </a:r>
          </a:p>
          <a:p>
            <a:pPr algn="ctr">
              <a:spcAft>
                <a:spcPts val="1200"/>
              </a:spcAft>
            </a:pP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www.mwcooling.com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sales@mwcooling.com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42888" y="5792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297815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LB Helvetica Black"/>
                <a:cs typeface="LB Helvetica Black"/>
              </a:rPr>
              <a:t>Midwest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925888" y="1905000"/>
            <a:ext cx="2551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COOLING TOWERS, INC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Reconstruction &amp; Upgrade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6477000" cy="4876800"/>
          </a:xfrm>
        </p:spPr>
        <p:txBody>
          <a:bodyPr/>
          <a:lstStyle/>
          <a:p>
            <a:pPr marL="338138" indent="-338138" eaLnBrk="1" hangingPunct="1">
              <a:spcAft>
                <a:spcPts val="800"/>
              </a:spcAft>
              <a:tabLst>
                <a:tab pos="2624138" algn="l"/>
              </a:tabLs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Safety is the highest priority and we have an outstanding record</a:t>
            </a:r>
          </a:p>
          <a:p>
            <a:pPr marL="338138" indent="-338138" eaLnBrk="1" hangingPunct="1">
              <a:spcAft>
                <a:spcPts val="800"/>
              </a:spcAft>
              <a:tabLst>
                <a:tab pos="2624138" algn="l"/>
              </a:tabLs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Our experienced engineering and design group can provide solutions for all your cooling tower design challenges.</a:t>
            </a:r>
          </a:p>
          <a:p>
            <a:pPr marL="338138" indent="-338138" eaLnBrk="1" hangingPunct="1">
              <a:spcAft>
                <a:spcPts val="800"/>
              </a:spcAft>
              <a:tabLst>
                <a:tab pos="2624138" algn="l"/>
              </a:tabLs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An extensive manufacturing facility with over 500,000 board feet of cooling tower lumber </a:t>
            </a:r>
          </a:p>
          <a:p>
            <a:pPr marL="338138" indent="-338138" eaLnBrk="1" hangingPunct="1">
              <a:spcAft>
                <a:spcPts val="800"/>
              </a:spcAft>
              <a:tabLst>
                <a:tab pos="2624138" algn="l"/>
              </a:tabLs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Our</a:t>
            </a:r>
            <a:r>
              <a:rPr lang="en-US" sz="2600">
                <a:latin typeface="Helvetica" charset="0"/>
                <a:ea typeface="Arial" charset="0"/>
                <a:cs typeface="Arial" charset="0"/>
              </a:rPr>
              <a:t> full-time construction staff can design, manufacture, and install your project.</a:t>
            </a:r>
            <a:endParaRPr lang="en-US" sz="2600"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6858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Structural lumber replacement or repair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Structural lumber replacement with custom fiberglass structural shapes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Mechanical equipment repair or upgrade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600">
                <a:latin typeface="Helvetica" charset="0"/>
                <a:ea typeface="+mn-ea"/>
                <a:cs typeface="+mn-cs"/>
              </a:rPr>
              <a:t>Fill system replacement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ea typeface="+mn-ea"/>
                <a:cs typeface="+mn-cs"/>
              </a:rPr>
              <a:t>Drift eliminator system replacement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ea typeface="+mn-ea"/>
                <a:cs typeface="+mn-cs"/>
              </a:rPr>
              <a:t>Fan deck repair / replacement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ea typeface="+mn-ea"/>
                <a:cs typeface="+mn-cs"/>
              </a:rPr>
              <a:t>Hot water basin repair / replacement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ea typeface="+mn-ea"/>
                <a:cs typeface="+mn-cs"/>
              </a:rPr>
              <a:t>Hot water basin covers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Reconstruction &amp; Upgrade</a:t>
            </a:r>
            <a:endParaRPr lang="en-US"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Reconstruction &amp; Upgrade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68580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Crossflow distribution systems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Counterflow distribution systems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Casing and louver replacement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Experienced with all makes and models of cooling towers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Thermal performance upgrades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Complete cooling tower refurbishments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Rec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613" y="2057400"/>
            <a:ext cx="5692775" cy="36972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2133600"/>
            <a:ext cx="5487987" cy="35623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R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2057400"/>
            <a:ext cx="5487987" cy="3581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R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2057400"/>
            <a:ext cx="5487987" cy="3581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57400" y="83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/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>
                <a:solidFill>
                  <a:schemeClr val="folHlink"/>
                </a:solidFill>
                <a:latin typeface="Arial" charset="0"/>
              </a:rPr>
              <a:t>Reconstruction Sequence</a:t>
            </a:r>
            <a:endParaRPr lang="en-US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T">
  <a:themeElements>
    <a:clrScheme name="MW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W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W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Templates:MWT.pot</Template>
  <TotalTime>1709</TotalTime>
  <Words>360</Words>
  <Application>Microsoft Macintosh PowerPoint</Application>
  <PresentationFormat>On-screen Show (4:3)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Tahoma</vt:lpstr>
      <vt:lpstr>ＭＳ Ｐゴシック</vt:lpstr>
      <vt:lpstr>Arial</vt:lpstr>
      <vt:lpstr>Times New Roman</vt:lpstr>
      <vt:lpstr>Times</vt:lpstr>
      <vt:lpstr>LB Helvetica Black</vt:lpstr>
      <vt:lpstr>Helvetica Light</vt:lpstr>
      <vt:lpstr>Helvetica</vt:lpstr>
      <vt:lpstr>MWT</vt:lpstr>
      <vt:lpstr>Slide 1</vt:lpstr>
      <vt:lpstr>Reconstruction &amp; Upgrade</vt:lpstr>
      <vt:lpstr>Reconstruction &amp; Upgrade</vt:lpstr>
      <vt:lpstr>Reconstruction &amp; Upgrade</vt:lpstr>
      <vt:lpstr>Reconstruction &amp; Upgrade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Repair &amp; Emergency Services</vt:lpstr>
      <vt:lpstr>Repair &amp; Emergency Services</vt:lpstr>
      <vt:lpstr>Repair &amp; Emergency Services</vt:lpstr>
      <vt:lpstr>Parts &amp; Components</vt:lpstr>
      <vt:lpstr>Parts &amp; Components</vt:lpstr>
      <vt:lpstr>Parts &amp; Components</vt:lpstr>
      <vt:lpstr>Parts &amp; Components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Towers Inc.</dc:title>
  <dc:creator>Reginald E. Hewatt</dc:creator>
  <cp:lastModifiedBy>Paul Middleton</cp:lastModifiedBy>
  <cp:revision>81</cp:revision>
  <dcterms:created xsi:type="dcterms:W3CDTF">2014-10-17T21:32:13Z</dcterms:created>
  <dcterms:modified xsi:type="dcterms:W3CDTF">2014-10-17T21:32:37Z</dcterms:modified>
</cp:coreProperties>
</file>