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1"/>
  </p:notesMasterIdLst>
  <p:sldIdLst>
    <p:sldId id="256" r:id="rId2"/>
    <p:sldId id="257" r:id="rId3"/>
    <p:sldId id="270" r:id="rId4"/>
    <p:sldId id="259" r:id="rId5"/>
    <p:sldId id="260" r:id="rId6"/>
    <p:sldId id="261" r:id="rId7"/>
    <p:sldId id="262" r:id="rId8"/>
    <p:sldId id="268" r:id="rId9"/>
    <p:sldId id="263" r:id="rId10"/>
    <p:sldId id="264" r:id="rId11"/>
    <p:sldId id="269" r:id="rId12"/>
    <p:sldId id="265" r:id="rId13"/>
    <p:sldId id="267"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howGuides="1">
      <p:cViewPr>
        <p:scale>
          <a:sx n="100" d="100"/>
          <a:sy n="100" d="100"/>
        </p:scale>
        <p:origin x="-2592" y="-912"/>
      </p:cViewPr>
      <p:guideLst>
        <p:guide orient="horz" pos="2160"/>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F438E70-E74B-D34C-B9CD-7B7A361EE4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2941A47-4AB5-2442-8DEC-DE0DEF90ECE7}" type="slidenum">
              <a:rPr lang="en-US"/>
              <a:pPr/>
              <a:t>1</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8EB5FBB-78DB-3147-A002-97FA6CECDCC7}" type="slidenum">
              <a:rPr lang="en-US"/>
              <a:pPr/>
              <a:t>10</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6ED0A77-A51A-4B4A-87D1-D8AF175CFE72}" type="slidenum">
              <a:rPr lang="en-US"/>
              <a:pPr/>
              <a:t>11</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23230F-679A-084A-BE89-8FA1D543966F}" type="slidenum">
              <a:rPr lang="en-US"/>
              <a:pPr/>
              <a:t>12</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D13D7CC-41FA-4B49-8310-4B9C84AF1E61}" type="slidenum">
              <a:rPr lang="en-US"/>
              <a:pPr/>
              <a:t>13</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63E59DF-83F1-3F45-B27A-111902E50EA2}" type="slidenum">
              <a:rPr lang="en-US"/>
              <a:pPr/>
              <a:t>14</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19A7CB8-FF64-C64E-8ACF-2A5212A5E0E2}" type="slidenum">
              <a:rPr lang="en-US"/>
              <a:pPr/>
              <a:t>15</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BEABEE8-F08A-2E40-A08B-6DCFF9BB01B0}" type="slidenum">
              <a:rPr lang="en-US"/>
              <a:pPr/>
              <a:t>16</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7B20A12-E207-A547-856C-1DE6FC08A86D}" type="slidenum">
              <a:rPr lang="en-US"/>
              <a:pPr/>
              <a:t>17</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FB74B1-B098-5945-8E62-CA39E5D1FC68}" type="slidenum">
              <a:rPr lang="en-US"/>
              <a:pPr/>
              <a:t>18</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092E341-815E-BC49-987A-03967FB60203}" type="slidenum">
              <a:rPr lang="en-US"/>
              <a:pPr/>
              <a:t>19</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4E14545-4978-EC4B-9D5F-39BF6A7EF059}" type="slidenum">
              <a:rPr lang="en-US"/>
              <a:pPr/>
              <a:t>2</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048D600-5A33-D441-BDE2-0A63E25A8D2A}" type="slidenum">
              <a:rPr lang="en-US"/>
              <a:pPr/>
              <a:t>20</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F52461-6AEE-BC4B-831F-D2C467863565}" type="slidenum">
              <a:rPr lang="en-US"/>
              <a:pPr/>
              <a:t>21</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4CB5E23-EEFC-A743-A117-F3825AB2BCC0}" type="slidenum">
              <a:rPr lang="en-US"/>
              <a:pPr/>
              <a:t>22</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852C32D-BCEC-DC4E-953F-9639B7A8D50A}" type="slidenum">
              <a:rPr lang="en-US"/>
              <a:pPr/>
              <a:t>23</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044EFF8-8A45-2248-8DA3-F1164359E77C}" type="slidenum">
              <a:rPr lang="en-US"/>
              <a:pPr/>
              <a:t>24</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CD32FD7-33AC-4544-A932-DF26ED0770D9}" type="slidenum">
              <a:rPr lang="en-US"/>
              <a:pPr/>
              <a:t>25</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8FD5272-CD89-E44B-A0A2-56DC081306B6}" type="slidenum">
              <a:rPr lang="en-US"/>
              <a:pPr/>
              <a:t>26</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C90E5FC-240E-F446-9A58-F062258DB319}" type="slidenum">
              <a:rPr lang="en-US"/>
              <a:pPr/>
              <a:t>27</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65FB97E-5AEF-2844-8ECF-A459BD88AA72}" type="slidenum">
              <a:rPr lang="en-US"/>
              <a:pPr/>
              <a:t>28</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126B9EB-EA82-8046-9D70-EB4BA318E890}" type="slidenum">
              <a:rPr lang="en-US"/>
              <a:pPr/>
              <a:t>29</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34719F7-0309-174C-8175-70EEA8B06D16}" type="slidenum">
              <a:rPr lang="en-US"/>
              <a:pPr/>
              <a:t>3</a:t>
            </a:fld>
            <a:endParaRPr lang="en-US"/>
          </a:p>
        </p:txBody>
      </p:sp>
      <p:sp>
        <p:nvSpPr>
          <p:cNvPr id="22531" name="Rectangle 1026"/>
          <p:cNvSpPr>
            <a:spLocks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D0F6755-AAA5-4748-940C-6C349FE7122F}" type="slidenum">
              <a:rPr lang="en-US"/>
              <a:pPr/>
              <a:t>30</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BE439F3-B87F-4641-83DC-F3B5901CC66A}" type="slidenum">
              <a:rPr lang="en-US"/>
              <a:pPr/>
              <a:t>31</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1805C23-E628-954D-AFDF-22D45C046A58}" type="slidenum">
              <a:rPr lang="en-US"/>
              <a:pPr/>
              <a:t>32</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A646DC2-C35D-3A40-AC42-372D4FD05A66}" type="slidenum">
              <a:rPr lang="en-US"/>
              <a:pPr/>
              <a:t>33</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2FC4390-1492-4D46-9337-1248E7EDF57C}" type="slidenum">
              <a:rPr lang="en-US"/>
              <a:pPr/>
              <a:t>34</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386CC67-3494-0549-8191-9B218C94A053}" type="slidenum">
              <a:rPr lang="en-US"/>
              <a:pPr/>
              <a:t>35</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5A11EB6-65D7-3246-A023-1E259DCEB6E2}" type="slidenum">
              <a:rPr lang="en-US"/>
              <a:pPr/>
              <a:t>36</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53E88D5-9814-9248-97F5-FF252704B548}" type="slidenum">
              <a:rPr lang="en-US"/>
              <a:pPr/>
              <a:t>37</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33AE79E-02D8-F245-B1EF-B6764A78F965}" type="slidenum">
              <a:rPr lang="en-US"/>
              <a:pPr/>
              <a:t>38</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827E226-A7F1-7649-8114-824A895CAAD9}" type="slidenum">
              <a:rPr lang="en-US"/>
              <a:pPr/>
              <a:t>39</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F71976D-FF24-6247-9B39-722C59EEF239}" type="slidenum">
              <a:rPr lang="en-US"/>
              <a:pPr/>
              <a:t>4</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386602F-EA21-7046-BED1-EFE0C6A12C54}" type="slidenum">
              <a:rPr lang="en-US"/>
              <a:pPr/>
              <a:t>40</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543B74-37CD-2343-B54A-DBCB71CBD1A6}" type="slidenum">
              <a:rPr lang="en-US"/>
              <a:pPr/>
              <a:t>41</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001C9E5-7230-7A45-B089-36ECC5B594F0}" type="slidenum">
              <a:rPr lang="en-US"/>
              <a:pPr/>
              <a:t>42</a:t>
            </a:fld>
            <a:endParaRPr lang="en-US"/>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1AEF491-9D10-CC4E-BAC0-445C0BBC5863}" type="slidenum">
              <a:rPr lang="en-US"/>
              <a:pPr/>
              <a:t>43</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B31491-47E0-984F-AEDE-63D2A349C7DC}" type="slidenum">
              <a:rPr lang="en-US"/>
              <a:pPr/>
              <a:t>44</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763980D-FC6F-064A-A637-E7631A4A4BDA}" type="slidenum">
              <a:rPr lang="en-US"/>
              <a:pPr/>
              <a:t>45</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B1E95B9-59FD-B84C-9CD1-375F47B472BE}" type="slidenum">
              <a:rPr lang="en-US"/>
              <a:pPr/>
              <a:t>46</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106E005-ECA0-3640-BFA1-98379D7F80D0}" type="slidenum">
              <a:rPr lang="en-US"/>
              <a:pPr/>
              <a:t>47</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34F04A1-E804-5D4A-A67C-AD53C462BB5C}" type="slidenum">
              <a:rPr lang="en-US"/>
              <a:pPr/>
              <a:t>48</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C4A3086-D657-F846-A588-352D149FE8AD}" type="slidenum">
              <a:rPr lang="en-US"/>
              <a:pPr/>
              <a:t>49</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6FC6C57-C8C9-764A-8837-EBD2A0505F89}" type="slidenum">
              <a:rPr lang="en-US"/>
              <a:pPr/>
              <a:t>5</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C455BB-9569-6542-B8AF-DBEAE48D3574}" type="slidenum">
              <a:rPr lang="en-US"/>
              <a:pPr/>
              <a:t>6</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A23F052-4792-A14F-A3ED-1D4F4E3BB307}" type="slidenum">
              <a:rPr lang="en-US"/>
              <a:pPr/>
              <a:t>7</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860A6E3-A429-9442-B03B-B10CC6797393}" type="slidenum">
              <a:rPr lang="en-US"/>
              <a:pPr/>
              <a:t>8</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0469BA0-6BD4-6241-8C55-9D6EA82C6985}" type="slidenum">
              <a:rPr lang="en-US"/>
              <a:pPr/>
              <a:t>9</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52400"/>
            <a:ext cx="1733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66900" y="152400"/>
            <a:ext cx="5048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866900" y="152400"/>
            <a:ext cx="6934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66900" y="1981200"/>
            <a:ext cx="693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66900" y="4305300"/>
            <a:ext cx="693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866900" y="152400"/>
            <a:ext cx="6934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66900" y="1981200"/>
            <a:ext cx="3390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10200" y="1981200"/>
            <a:ext cx="3390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66900" y="4305300"/>
            <a:ext cx="693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66900" y="152400"/>
            <a:ext cx="6934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66900" y="1981200"/>
            <a:ext cx="3390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66900" y="4305300"/>
            <a:ext cx="3390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410200" y="1981200"/>
            <a:ext cx="3390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66900" y="1981200"/>
            <a:ext cx="3390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90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66900" y="152400"/>
            <a:ext cx="693420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66900" y="1981200"/>
            <a:ext cx="6934200" cy="4495800"/>
          </a:xfrm>
          <a:prstGeom prst="rect">
            <a:avLst/>
          </a:prstGeom>
          <a:noFill/>
          <a:ln w="9525">
            <a:noFill/>
            <a:miter lim="800000"/>
            <a:headEnd/>
            <a:tailEnd/>
          </a:ln>
          <a:effectLst>
            <a:outerShdw blurRad="63500" dist="38099"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000">
          <a:solidFill>
            <a:schemeClr val="folHlink"/>
          </a:solidFill>
          <a:latin typeface="+mj-lt"/>
          <a:ea typeface="+mj-ea"/>
          <a:cs typeface="+mj-cs"/>
        </a:defRPr>
      </a:lvl1pPr>
      <a:lvl2pPr algn="ctr" rtl="0" eaLnBrk="0" fontAlgn="base" hangingPunct="0">
        <a:spcBef>
          <a:spcPct val="0"/>
        </a:spcBef>
        <a:spcAft>
          <a:spcPct val="0"/>
        </a:spcAft>
        <a:defRPr sz="4000">
          <a:solidFill>
            <a:schemeClr val="folHlink"/>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folHlink"/>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folHlink"/>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folHlink"/>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folHlink"/>
          </a:solidFill>
          <a:latin typeface="Arial" charset="0"/>
          <a:ea typeface="ＭＳ Ｐゴシック" charset="-128"/>
          <a:cs typeface="ＭＳ Ｐゴシック" charset="-128"/>
        </a:defRPr>
      </a:lvl6pPr>
      <a:lvl7pPr marL="914400" algn="ctr" rtl="0" fontAlgn="base">
        <a:spcBef>
          <a:spcPct val="0"/>
        </a:spcBef>
        <a:spcAft>
          <a:spcPct val="0"/>
        </a:spcAft>
        <a:defRPr sz="4000">
          <a:solidFill>
            <a:schemeClr val="folHlink"/>
          </a:solidFill>
          <a:latin typeface="Arial" charset="0"/>
          <a:ea typeface="ＭＳ Ｐゴシック" charset="-128"/>
          <a:cs typeface="ＭＳ Ｐゴシック" charset="-128"/>
        </a:defRPr>
      </a:lvl7pPr>
      <a:lvl8pPr marL="1371600" algn="ctr" rtl="0" fontAlgn="base">
        <a:spcBef>
          <a:spcPct val="0"/>
        </a:spcBef>
        <a:spcAft>
          <a:spcPct val="0"/>
        </a:spcAft>
        <a:defRPr sz="4000">
          <a:solidFill>
            <a:schemeClr val="folHlink"/>
          </a:solidFill>
          <a:latin typeface="Arial" charset="0"/>
          <a:ea typeface="ＭＳ Ｐゴシック" charset="-128"/>
          <a:cs typeface="ＭＳ Ｐゴシック" charset="-128"/>
        </a:defRPr>
      </a:lvl8pPr>
      <a:lvl9pPr marL="1828800" algn="ctr" rtl="0" fontAlgn="base">
        <a:spcBef>
          <a:spcPct val="0"/>
        </a:spcBef>
        <a:spcAft>
          <a:spcPct val="0"/>
        </a:spcAft>
        <a:defRPr sz="4000">
          <a:solidFill>
            <a:schemeClr val="folHlink"/>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folHlink"/>
        </a:buClr>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bg1"/>
          </a:solidFill>
          <a:latin typeface="+mn-lt"/>
          <a:ea typeface="+mn-ea"/>
        </a:defRPr>
      </a:lvl2pPr>
      <a:lvl3pPr marL="1143000" indent="-228600" algn="l" rtl="0" eaLnBrk="0" fontAlgn="base" hangingPunct="0">
        <a:spcBef>
          <a:spcPct val="20000"/>
        </a:spcBef>
        <a:spcAft>
          <a:spcPct val="0"/>
        </a:spcAft>
        <a:buClr>
          <a:schemeClr val="folHlink"/>
        </a:buClr>
        <a:buChar char="•"/>
        <a:defRPr sz="2400">
          <a:solidFill>
            <a:schemeClr val="bg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bg1"/>
          </a:solidFill>
          <a:latin typeface="+mn-lt"/>
          <a:ea typeface="+mn-ea"/>
        </a:defRPr>
      </a:lvl4pPr>
      <a:lvl5pPr marL="2057400" indent="-228600" algn="l" rtl="0" eaLnBrk="0" fontAlgn="base" hangingPunct="0">
        <a:spcBef>
          <a:spcPct val="20000"/>
        </a:spcBef>
        <a:spcAft>
          <a:spcPct val="0"/>
        </a:spcAft>
        <a:buClr>
          <a:schemeClr val="folHlink"/>
        </a:buClr>
        <a:buChar char="»"/>
        <a:defRPr sz="2000">
          <a:solidFill>
            <a:schemeClr val="bg1"/>
          </a:solidFill>
          <a:latin typeface="+mn-lt"/>
          <a:ea typeface="+mn-ea"/>
        </a:defRPr>
      </a:lvl5pPr>
      <a:lvl6pPr marL="2514600" indent="-228600" algn="l" rtl="0" fontAlgn="base">
        <a:spcBef>
          <a:spcPct val="20000"/>
        </a:spcBef>
        <a:spcAft>
          <a:spcPct val="0"/>
        </a:spcAft>
        <a:buClr>
          <a:schemeClr val="folHlink"/>
        </a:buClr>
        <a:buChar char="»"/>
        <a:defRPr sz="2000">
          <a:solidFill>
            <a:schemeClr val="bg1"/>
          </a:solidFill>
          <a:latin typeface="+mn-lt"/>
          <a:ea typeface="+mn-ea"/>
        </a:defRPr>
      </a:lvl6pPr>
      <a:lvl7pPr marL="2971800" indent="-228600" algn="l" rtl="0" fontAlgn="base">
        <a:spcBef>
          <a:spcPct val="20000"/>
        </a:spcBef>
        <a:spcAft>
          <a:spcPct val="0"/>
        </a:spcAft>
        <a:buClr>
          <a:schemeClr val="folHlink"/>
        </a:buClr>
        <a:buChar char="»"/>
        <a:defRPr sz="2000">
          <a:solidFill>
            <a:schemeClr val="bg1"/>
          </a:solidFill>
          <a:latin typeface="+mn-lt"/>
          <a:ea typeface="+mn-ea"/>
        </a:defRPr>
      </a:lvl7pPr>
      <a:lvl8pPr marL="3429000" indent="-228600" algn="l" rtl="0" fontAlgn="base">
        <a:spcBef>
          <a:spcPct val="20000"/>
        </a:spcBef>
        <a:spcAft>
          <a:spcPct val="0"/>
        </a:spcAft>
        <a:buClr>
          <a:schemeClr val="folHlink"/>
        </a:buClr>
        <a:buChar char="»"/>
        <a:defRPr sz="2000">
          <a:solidFill>
            <a:schemeClr val="bg1"/>
          </a:solidFill>
          <a:latin typeface="+mn-lt"/>
          <a:ea typeface="+mn-ea"/>
        </a:defRPr>
      </a:lvl8pPr>
      <a:lvl9pPr marL="3886200" indent="-228600" algn="l" rtl="0" fontAlgn="base">
        <a:spcBef>
          <a:spcPct val="20000"/>
        </a:spcBef>
        <a:spcAft>
          <a:spcPct val="0"/>
        </a:spcAft>
        <a:buClr>
          <a:schemeClr val="folHlink"/>
        </a:buClr>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srcRect/>
          <a:stretch>
            <a:fillRect/>
          </a:stretch>
        </p:blipFill>
        <p:spPr bwMode="auto">
          <a:xfrm>
            <a:off x="2057400" y="1165225"/>
            <a:ext cx="6553200" cy="4679950"/>
          </a:xfrm>
          <a:prstGeom prst="rect">
            <a:avLst/>
          </a:prstGeom>
          <a:noFill/>
          <a:effectLst>
            <a:outerShdw blurRad="63500" dist="38099" dir="2700000" algn="ctr" rotWithShape="0">
              <a:srgbClr val="000000">
                <a:alpha val="74998"/>
              </a:srgbClr>
            </a:outerShdw>
          </a:effectLst>
        </p:spPr>
      </p:pic>
      <p:sp>
        <p:nvSpPr>
          <p:cNvPr id="2053" name="Text Box 5"/>
          <p:cNvSpPr txBox="1">
            <a:spLocks noChangeArrowheads="1"/>
          </p:cNvSpPr>
          <p:nvPr/>
        </p:nvSpPr>
        <p:spPr bwMode="auto">
          <a:xfrm>
            <a:off x="2370138" y="1325563"/>
            <a:ext cx="5927725" cy="143192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lgn="ctr">
              <a:defRPr/>
            </a:pPr>
            <a:r>
              <a:rPr lang="en-US" sz="4400" b="1">
                <a:solidFill>
                  <a:schemeClr val="bg1"/>
                </a:solidFill>
              </a:rPr>
              <a:t>Cooling Tower </a:t>
            </a:r>
          </a:p>
          <a:p>
            <a:pPr algn="ctr">
              <a:defRPr/>
            </a:pPr>
            <a:r>
              <a:rPr lang="en-US" sz="4400" b="1">
                <a:solidFill>
                  <a:schemeClr val="bg1"/>
                </a:solidFill>
              </a:rPr>
              <a:t>Maintenance Training</a:t>
            </a:r>
            <a:endParaRPr lang="en-US" sz="440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943100" y="228600"/>
            <a:ext cx="6781800" cy="1143000"/>
          </a:xfrm>
        </p:spPr>
        <p:txBody>
          <a:bodyPr/>
          <a:lstStyle/>
          <a:p>
            <a:pPr eaLnBrk="1" hangingPunct="1">
              <a:defRPr/>
            </a:pPr>
            <a:r>
              <a:rPr lang="en-US"/>
              <a:t>Counterflow Cooling Tower</a:t>
            </a:r>
          </a:p>
        </p:txBody>
      </p:sp>
      <p:pic>
        <p:nvPicPr>
          <p:cNvPr id="11268" name="Picture 4" descr="Counterflow airflow"/>
          <p:cNvPicPr>
            <a:picLocks noChangeAspect="1" noChangeArrowheads="1"/>
          </p:cNvPicPr>
          <p:nvPr/>
        </p:nvPicPr>
        <p:blipFill>
          <a:blip r:embed="rId3"/>
          <a:srcRect/>
          <a:stretch>
            <a:fillRect/>
          </a:stretch>
        </p:blipFill>
        <p:spPr bwMode="auto">
          <a:xfrm>
            <a:off x="2667000" y="1568450"/>
            <a:ext cx="5334000" cy="4948238"/>
          </a:xfrm>
          <a:prstGeom prst="rect">
            <a:avLst/>
          </a:prstGeom>
          <a:noFill/>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t>Typical Counterflow Towers</a:t>
            </a:r>
          </a:p>
        </p:txBody>
      </p:sp>
      <p:pic>
        <p:nvPicPr>
          <p:cNvPr id="16389" name="Picture 5"/>
          <p:cNvPicPr>
            <a:picLocks noChangeAspect="1" noChangeArrowheads="1"/>
          </p:cNvPicPr>
          <p:nvPr/>
        </p:nvPicPr>
        <p:blipFill>
          <a:blip r:embed="rId3"/>
          <a:srcRect/>
          <a:stretch>
            <a:fillRect/>
          </a:stretch>
        </p:blipFill>
        <p:spPr bwMode="auto">
          <a:xfrm>
            <a:off x="2286000" y="3429000"/>
            <a:ext cx="1981200" cy="1562100"/>
          </a:xfrm>
          <a:prstGeom prst="rect">
            <a:avLst/>
          </a:prstGeom>
          <a:noFill/>
          <a:effectLst>
            <a:outerShdw blurRad="63500" dist="38099" dir="2700000" algn="ctr" rotWithShape="0">
              <a:srgbClr val="000000">
                <a:alpha val="74998"/>
              </a:srgbClr>
            </a:outerShdw>
          </a:effectLst>
        </p:spPr>
      </p:pic>
      <p:pic>
        <p:nvPicPr>
          <p:cNvPr id="16390" name="Picture 6"/>
          <p:cNvPicPr>
            <a:picLocks noChangeAspect="1" noChangeArrowheads="1"/>
          </p:cNvPicPr>
          <p:nvPr/>
        </p:nvPicPr>
        <p:blipFill>
          <a:blip r:embed="rId4"/>
          <a:srcRect/>
          <a:stretch>
            <a:fillRect/>
          </a:stretch>
        </p:blipFill>
        <p:spPr bwMode="auto">
          <a:xfrm>
            <a:off x="5791200" y="1295400"/>
            <a:ext cx="2667000" cy="2000250"/>
          </a:xfrm>
          <a:prstGeom prst="rect">
            <a:avLst/>
          </a:prstGeom>
          <a:noFill/>
          <a:effectLst>
            <a:outerShdw blurRad="63500" dist="38099" dir="2700000" algn="ctr" rotWithShape="0">
              <a:srgbClr val="000000">
                <a:alpha val="74998"/>
              </a:srgbClr>
            </a:outerShdw>
          </a:effectLst>
        </p:spPr>
      </p:pic>
      <p:pic>
        <p:nvPicPr>
          <p:cNvPr id="16391" name="Picture 7"/>
          <p:cNvPicPr>
            <a:picLocks noChangeAspect="1" noChangeArrowheads="1"/>
          </p:cNvPicPr>
          <p:nvPr/>
        </p:nvPicPr>
        <p:blipFill>
          <a:blip r:embed="rId5"/>
          <a:srcRect/>
          <a:stretch>
            <a:fillRect/>
          </a:stretch>
        </p:blipFill>
        <p:spPr bwMode="auto">
          <a:xfrm>
            <a:off x="2133600" y="1295400"/>
            <a:ext cx="3429000" cy="1952625"/>
          </a:xfrm>
          <a:prstGeom prst="rect">
            <a:avLst/>
          </a:prstGeom>
          <a:noFill/>
          <a:effectLst>
            <a:outerShdw blurRad="63500" dist="38099" dir="2700000" algn="ctr" rotWithShape="0">
              <a:srgbClr val="000000">
                <a:alpha val="74998"/>
              </a:srgbClr>
            </a:outerShdw>
          </a:effectLst>
        </p:spPr>
      </p:pic>
      <p:pic>
        <p:nvPicPr>
          <p:cNvPr id="16392" name="Picture 8" descr="Crist"/>
          <p:cNvPicPr>
            <a:picLocks noChangeAspect="1" noChangeArrowheads="1"/>
          </p:cNvPicPr>
          <p:nvPr/>
        </p:nvPicPr>
        <p:blipFill>
          <a:blip r:embed="rId6"/>
          <a:srcRect/>
          <a:stretch>
            <a:fillRect/>
          </a:stretch>
        </p:blipFill>
        <p:spPr bwMode="auto">
          <a:xfrm>
            <a:off x="4419600" y="3429000"/>
            <a:ext cx="3962400" cy="2393950"/>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638300" y="457200"/>
            <a:ext cx="7391400" cy="1143000"/>
          </a:xfrm>
        </p:spPr>
        <p:txBody>
          <a:bodyPr/>
          <a:lstStyle/>
          <a:p>
            <a:pPr eaLnBrk="1" hangingPunct="1">
              <a:defRPr/>
            </a:pPr>
            <a:r>
              <a:rPr lang="en-US"/>
              <a:t>Other Types of</a:t>
            </a:r>
            <a:br>
              <a:rPr lang="en-US"/>
            </a:br>
            <a:r>
              <a:rPr lang="en-US"/>
              <a:t>Cooling Towers</a:t>
            </a:r>
          </a:p>
        </p:txBody>
      </p:sp>
      <p:pic>
        <p:nvPicPr>
          <p:cNvPr id="12296" name="Picture 8" descr="Conc1"/>
          <p:cNvPicPr>
            <a:picLocks noChangeAspect="1" noChangeArrowheads="1"/>
          </p:cNvPicPr>
          <p:nvPr/>
        </p:nvPicPr>
        <p:blipFill>
          <a:blip r:embed="rId3"/>
          <a:srcRect/>
          <a:stretch>
            <a:fillRect/>
          </a:stretch>
        </p:blipFill>
        <p:spPr bwMode="auto">
          <a:xfrm>
            <a:off x="2085975" y="4038600"/>
            <a:ext cx="2638425" cy="1981200"/>
          </a:xfrm>
          <a:prstGeom prst="rect">
            <a:avLst/>
          </a:prstGeom>
          <a:noFill/>
          <a:effectLst>
            <a:outerShdw blurRad="63500" dist="38099" dir="2700000" algn="ctr" rotWithShape="0">
              <a:srgbClr val="000000">
                <a:alpha val="74998"/>
              </a:srgbClr>
            </a:outerShdw>
          </a:effectLst>
        </p:spPr>
      </p:pic>
      <p:pic>
        <p:nvPicPr>
          <p:cNvPr id="12297" name="Picture 9" descr="Hyper"/>
          <p:cNvPicPr>
            <a:picLocks noChangeAspect="1" noChangeArrowheads="1"/>
          </p:cNvPicPr>
          <p:nvPr/>
        </p:nvPicPr>
        <p:blipFill>
          <a:blip r:embed="rId4"/>
          <a:srcRect/>
          <a:stretch>
            <a:fillRect/>
          </a:stretch>
        </p:blipFill>
        <p:spPr bwMode="auto">
          <a:xfrm>
            <a:off x="3048000" y="1905000"/>
            <a:ext cx="1619250" cy="1981200"/>
          </a:xfrm>
          <a:prstGeom prst="rect">
            <a:avLst/>
          </a:prstGeom>
          <a:noFill/>
          <a:effectLst>
            <a:outerShdw blurRad="63500" dist="38099" dir="2700000" algn="ctr" rotWithShape="0">
              <a:srgbClr val="000000">
                <a:alpha val="74998"/>
              </a:srgbClr>
            </a:outerShdw>
          </a:effectLst>
        </p:spPr>
      </p:pic>
      <p:pic>
        <p:nvPicPr>
          <p:cNvPr id="12298" name="Picture 10" descr="Concr2"/>
          <p:cNvPicPr>
            <a:picLocks noChangeAspect="1" noChangeArrowheads="1"/>
          </p:cNvPicPr>
          <p:nvPr/>
        </p:nvPicPr>
        <p:blipFill>
          <a:blip r:embed="rId5"/>
          <a:srcRect/>
          <a:stretch>
            <a:fillRect/>
          </a:stretch>
        </p:blipFill>
        <p:spPr bwMode="auto">
          <a:xfrm>
            <a:off x="5334000" y="4038600"/>
            <a:ext cx="2638425" cy="1981200"/>
          </a:xfrm>
          <a:prstGeom prst="rect">
            <a:avLst/>
          </a:prstGeom>
          <a:noFill/>
          <a:effectLst>
            <a:outerShdw blurRad="63500" dist="38099" dir="2700000" algn="ctr" rotWithShape="0">
              <a:srgbClr val="000000">
                <a:alpha val="74998"/>
              </a:srgbClr>
            </a:outerShdw>
          </a:effectLst>
        </p:spPr>
      </p:pic>
      <p:pic>
        <p:nvPicPr>
          <p:cNvPr id="12299" name="Picture 11" descr="Packaged"/>
          <p:cNvPicPr>
            <a:picLocks noChangeAspect="1" noChangeArrowheads="1"/>
          </p:cNvPicPr>
          <p:nvPr/>
        </p:nvPicPr>
        <p:blipFill>
          <a:blip r:embed="rId6"/>
          <a:srcRect/>
          <a:stretch>
            <a:fillRect/>
          </a:stretch>
        </p:blipFill>
        <p:spPr bwMode="auto">
          <a:xfrm>
            <a:off x="5334000" y="1905000"/>
            <a:ext cx="2638425" cy="1981200"/>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66900" y="228600"/>
            <a:ext cx="6934200" cy="1143000"/>
          </a:xfrm>
        </p:spPr>
        <p:txBody>
          <a:bodyPr/>
          <a:lstStyle/>
          <a:p>
            <a:pPr eaLnBrk="1" hangingPunct="1">
              <a:defRPr/>
            </a:pPr>
            <a:r>
              <a:rPr lang="en-US"/>
              <a:t>Cooling Tower Components</a:t>
            </a:r>
          </a:p>
        </p:txBody>
      </p:sp>
      <p:pic>
        <p:nvPicPr>
          <p:cNvPr id="14339" name="Picture 3"/>
          <p:cNvPicPr>
            <a:picLocks noChangeAspect="1" noChangeArrowheads="1"/>
          </p:cNvPicPr>
          <p:nvPr/>
        </p:nvPicPr>
        <p:blipFill>
          <a:blip r:embed="rId3"/>
          <a:srcRect/>
          <a:stretch>
            <a:fillRect/>
          </a:stretch>
        </p:blipFill>
        <p:spPr bwMode="auto">
          <a:xfrm>
            <a:off x="1954213" y="1676400"/>
            <a:ext cx="3227387" cy="2790825"/>
          </a:xfrm>
          <a:prstGeom prst="rect">
            <a:avLst/>
          </a:prstGeom>
          <a:noFill/>
          <a:effectLst>
            <a:outerShdw blurRad="63500" dist="38099" dir="2700000" algn="ctr" rotWithShape="0">
              <a:srgbClr val="000000">
                <a:alpha val="74998"/>
              </a:srgbClr>
            </a:outerShdw>
          </a:effectLst>
        </p:spPr>
      </p:pic>
      <p:pic>
        <p:nvPicPr>
          <p:cNvPr id="14340" name="Picture 4"/>
          <p:cNvPicPr>
            <a:picLocks noChangeAspect="1" noChangeArrowheads="1"/>
          </p:cNvPicPr>
          <p:nvPr/>
        </p:nvPicPr>
        <p:blipFill>
          <a:blip r:embed="rId4"/>
          <a:srcRect/>
          <a:stretch>
            <a:fillRect/>
          </a:stretch>
        </p:blipFill>
        <p:spPr bwMode="auto">
          <a:xfrm>
            <a:off x="5535613" y="1676400"/>
            <a:ext cx="3227387" cy="2722563"/>
          </a:xfrm>
          <a:prstGeom prst="rect">
            <a:avLst/>
          </a:prstGeom>
          <a:noFill/>
          <a:effectLst>
            <a:outerShdw blurRad="63500" dist="38099" dir="2700000" algn="ctr" rotWithShape="0">
              <a:srgbClr val="000000">
                <a:alpha val="74998"/>
              </a:srgbClr>
            </a:outerShdw>
          </a:effectLst>
        </p:spPr>
      </p:pic>
      <p:pic>
        <p:nvPicPr>
          <p:cNvPr id="14341" name="Picture 5"/>
          <p:cNvPicPr>
            <a:picLocks noChangeAspect="1" noChangeArrowheads="1"/>
          </p:cNvPicPr>
          <p:nvPr/>
        </p:nvPicPr>
        <p:blipFill>
          <a:blip r:embed="rId5"/>
          <a:srcRect/>
          <a:stretch>
            <a:fillRect/>
          </a:stretch>
        </p:blipFill>
        <p:spPr bwMode="auto">
          <a:xfrm>
            <a:off x="4289425" y="4032250"/>
            <a:ext cx="2286000" cy="2201863"/>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943100" y="228600"/>
            <a:ext cx="6781800" cy="1143000"/>
          </a:xfrm>
        </p:spPr>
        <p:txBody>
          <a:bodyPr/>
          <a:lstStyle/>
          <a:p>
            <a:pPr eaLnBrk="1" hangingPunct="1">
              <a:defRPr/>
            </a:pPr>
            <a:r>
              <a:rPr lang="en-US"/>
              <a:t>Cooling Tower Components</a:t>
            </a:r>
          </a:p>
        </p:txBody>
      </p:sp>
      <p:pic>
        <p:nvPicPr>
          <p:cNvPr id="33796" name="Picture 4" descr="CounterflowXsection"/>
          <p:cNvPicPr>
            <a:picLocks noGrp="1" noChangeAspect="1" noChangeArrowheads="1"/>
          </p:cNvPicPr>
          <p:nvPr>
            <p:ph idx="4294967295"/>
          </p:nvPr>
        </p:nvPicPr>
        <p:blipFill>
          <a:blip r:embed="rId3"/>
          <a:srcRect/>
          <a:stretch>
            <a:fillRect/>
          </a:stretch>
        </p:blipFill>
        <p:spPr>
          <a:xfrm>
            <a:off x="2133600" y="1930400"/>
            <a:ext cx="6324600" cy="4470400"/>
          </a:xfrm>
        </p:spPr>
      </p:pic>
      <p:sp>
        <p:nvSpPr>
          <p:cNvPr id="33797" name="Rectangle 5"/>
          <p:cNvSpPr>
            <a:spLocks noGrp="1" noChangeArrowheads="1"/>
          </p:cNvSpPr>
          <p:nvPr>
            <p:ph type="subTitle" idx="1"/>
          </p:nvPr>
        </p:nvSpPr>
        <p:spPr>
          <a:xfrm>
            <a:off x="2895600" y="1295400"/>
            <a:ext cx="4876800" cy="685800"/>
          </a:xfrm>
        </p:spPr>
        <p:txBody>
          <a:bodyPr/>
          <a:lstStyle/>
          <a:p>
            <a:pPr eaLnBrk="1" hangingPunct="1">
              <a:defRPr/>
            </a:pPr>
            <a:r>
              <a:rPr lang="en-US"/>
              <a:t>Counterflow</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943100" y="228600"/>
            <a:ext cx="6781800" cy="1143000"/>
          </a:xfrm>
        </p:spPr>
        <p:txBody>
          <a:bodyPr/>
          <a:lstStyle/>
          <a:p>
            <a:pPr eaLnBrk="1" hangingPunct="1">
              <a:defRPr/>
            </a:pPr>
            <a:r>
              <a:rPr lang="en-US"/>
              <a:t>Cooling Tower Components</a:t>
            </a:r>
          </a:p>
        </p:txBody>
      </p:sp>
      <p:pic>
        <p:nvPicPr>
          <p:cNvPr id="35845" name="Picture 5" descr="CrossflowXsection"/>
          <p:cNvPicPr>
            <a:picLocks noChangeAspect="1" noChangeArrowheads="1"/>
          </p:cNvPicPr>
          <p:nvPr/>
        </p:nvPicPr>
        <p:blipFill>
          <a:blip r:embed="rId3"/>
          <a:srcRect/>
          <a:stretch>
            <a:fillRect/>
          </a:stretch>
        </p:blipFill>
        <p:spPr bwMode="auto">
          <a:xfrm>
            <a:off x="1863725" y="2027238"/>
            <a:ext cx="6938963" cy="3840162"/>
          </a:xfrm>
          <a:prstGeom prst="rect">
            <a:avLst/>
          </a:prstGeom>
          <a:noFill/>
          <a:effectLst>
            <a:outerShdw blurRad="63500" dist="38099" dir="2700000" algn="ctr" rotWithShape="0">
              <a:srgbClr val="000000">
                <a:alpha val="74998"/>
              </a:srgbClr>
            </a:outerShdw>
          </a:effectLst>
        </p:spPr>
      </p:pic>
      <p:sp>
        <p:nvSpPr>
          <p:cNvPr id="35844" name="Rectangle 4"/>
          <p:cNvSpPr>
            <a:spLocks noGrp="1" noChangeArrowheads="1"/>
          </p:cNvSpPr>
          <p:nvPr>
            <p:ph type="subTitle" idx="1"/>
          </p:nvPr>
        </p:nvSpPr>
        <p:spPr>
          <a:xfrm>
            <a:off x="2895600" y="1371600"/>
            <a:ext cx="4876800" cy="685800"/>
          </a:xfrm>
        </p:spPr>
        <p:txBody>
          <a:bodyPr/>
          <a:lstStyle/>
          <a:p>
            <a:pPr eaLnBrk="1" hangingPunct="1">
              <a:defRPr/>
            </a:pPr>
            <a:r>
              <a:rPr lang="en-US"/>
              <a:t>Crossflow</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t>Fan Stacks</a:t>
            </a:r>
          </a:p>
        </p:txBody>
      </p:sp>
      <p:sp>
        <p:nvSpPr>
          <p:cNvPr id="36868" name="Rectangle 4"/>
          <p:cNvSpPr>
            <a:spLocks noGrp="1" noChangeArrowheads="1"/>
          </p:cNvSpPr>
          <p:nvPr>
            <p:ph type="body" sz="half" idx="2"/>
          </p:nvPr>
        </p:nvSpPr>
        <p:spPr>
          <a:effectLst>
            <a:outerShdw blurRad="63500" dist="38099" dir="2700000" algn="ctr" rotWithShape="0">
              <a:schemeClr val="tx1">
                <a:alpha val="74998"/>
              </a:schemeClr>
            </a:outerShdw>
          </a:effectLst>
        </p:spPr>
        <p:txBody>
          <a:bodyPr/>
          <a:lstStyle/>
          <a:p>
            <a:pPr eaLnBrk="1" hangingPunct="1">
              <a:defRPr/>
            </a:pPr>
            <a:r>
              <a:rPr lang="en-US" sz="2800"/>
              <a:t>Check for cracks</a:t>
            </a:r>
          </a:p>
          <a:p>
            <a:pPr eaLnBrk="1" hangingPunct="1">
              <a:defRPr/>
            </a:pPr>
            <a:r>
              <a:rPr lang="en-US" sz="2800"/>
              <a:t>Check &amp; tighten any loose hardware</a:t>
            </a:r>
          </a:p>
          <a:p>
            <a:pPr eaLnBrk="1" hangingPunct="1">
              <a:defRPr/>
            </a:pPr>
            <a:r>
              <a:rPr lang="en-US" sz="2800"/>
              <a:t>Check &amp; clean weep holes</a:t>
            </a:r>
          </a:p>
        </p:txBody>
      </p:sp>
      <p:pic>
        <p:nvPicPr>
          <p:cNvPr id="36869" name="Picture 5" descr="Picture6"/>
          <p:cNvPicPr>
            <a:picLocks noGrp="1" noChangeAspect="1" noChangeArrowheads="1"/>
          </p:cNvPicPr>
          <p:nvPr>
            <p:ph sz="half" idx="1"/>
          </p:nvPr>
        </p:nvPicPr>
        <p:blipFill>
          <a:blip r:embed="rId3"/>
          <a:srcRect t="29333"/>
          <a:stretch>
            <a:fillRect/>
          </a:stretch>
        </p:blipFill>
        <p:spPr>
          <a:xfrm>
            <a:off x="3390900" y="1143000"/>
            <a:ext cx="3884613" cy="2797175"/>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t>Air Inlet Louvers</a:t>
            </a:r>
          </a:p>
        </p:txBody>
      </p:sp>
      <p:sp>
        <p:nvSpPr>
          <p:cNvPr id="37892" name="Rectangle 4"/>
          <p:cNvSpPr>
            <a:spLocks noGrp="1" noChangeArrowheads="1"/>
          </p:cNvSpPr>
          <p:nvPr>
            <p:ph type="body" sz="half" idx="2"/>
          </p:nvPr>
        </p:nvSpPr>
        <p:spPr>
          <a:xfrm>
            <a:off x="2171700" y="4914900"/>
            <a:ext cx="6286500" cy="1562100"/>
          </a:xfrm>
        </p:spPr>
        <p:txBody>
          <a:bodyPr/>
          <a:lstStyle/>
          <a:p>
            <a:pPr eaLnBrk="1" hangingPunct="1">
              <a:defRPr/>
            </a:pPr>
            <a:r>
              <a:rPr lang="en-US" sz="2800"/>
              <a:t>Reduce splash out &amp; water loss</a:t>
            </a:r>
          </a:p>
          <a:p>
            <a:pPr eaLnBrk="1" hangingPunct="1">
              <a:defRPr/>
            </a:pPr>
            <a:r>
              <a:rPr lang="en-US" sz="2800"/>
              <a:t>Check for broken arms or rods after winter operation</a:t>
            </a:r>
          </a:p>
        </p:txBody>
      </p:sp>
      <p:pic>
        <p:nvPicPr>
          <p:cNvPr id="37896" name="Picture 8" descr="Louv"/>
          <p:cNvPicPr>
            <a:picLocks noGrp="1" noChangeAspect="1" noChangeArrowheads="1"/>
          </p:cNvPicPr>
          <p:nvPr>
            <p:ph sz="half" idx="1"/>
          </p:nvPr>
        </p:nvPicPr>
        <p:blipFill>
          <a:blip r:embed="rId3"/>
          <a:srcRect/>
          <a:stretch>
            <a:fillRect/>
          </a:stretch>
        </p:blipFill>
        <p:spPr>
          <a:xfrm>
            <a:off x="2819400" y="1274763"/>
            <a:ext cx="4953000" cy="3427412"/>
          </a:xfr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t>Distribution System</a:t>
            </a:r>
          </a:p>
        </p:txBody>
      </p:sp>
      <p:sp>
        <p:nvSpPr>
          <p:cNvPr id="38916" name="Rectangle 4"/>
          <p:cNvSpPr>
            <a:spLocks noGrp="1" noChangeArrowheads="1"/>
          </p:cNvSpPr>
          <p:nvPr>
            <p:ph type="body" sz="half" idx="2"/>
          </p:nvPr>
        </p:nvSpPr>
        <p:spPr>
          <a:xfrm>
            <a:off x="2400300" y="4838700"/>
            <a:ext cx="5905500" cy="1638300"/>
          </a:xfrm>
        </p:spPr>
        <p:txBody>
          <a:bodyPr/>
          <a:lstStyle/>
          <a:p>
            <a:pPr eaLnBrk="1" hangingPunct="1">
              <a:defRPr/>
            </a:pPr>
            <a:r>
              <a:rPr lang="en-US" sz="2800"/>
              <a:t>Maintenance interval:  Annually</a:t>
            </a:r>
          </a:p>
          <a:p>
            <a:pPr eaLnBrk="1" hangingPunct="1">
              <a:defRPr/>
            </a:pPr>
            <a:r>
              <a:rPr lang="en-US" sz="2800"/>
              <a:t>Check lateral to header joints for bushing leakage</a:t>
            </a:r>
          </a:p>
        </p:txBody>
      </p:sp>
      <p:pic>
        <p:nvPicPr>
          <p:cNvPr id="38919" name="Picture 7" descr="DistPipe"/>
          <p:cNvPicPr>
            <a:picLocks noGrp="1" noChangeAspect="1" noChangeArrowheads="1"/>
          </p:cNvPicPr>
          <p:nvPr>
            <p:ph sz="half" idx="1"/>
          </p:nvPr>
        </p:nvPicPr>
        <p:blipFill>
          <a:blip r:embed="rId3"/>
          <a:srcRect/>
          <a:stretch>
            <a:fillRect/>
          </a:stretch>
        </p:blipFill>
        <p:spPr>
          <a:xfrm>
            <a:off x="3124200" y="1447800"/>
            <a:ext cx="4419600" cy="3311525"/>
          </a:xfr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44" name="Picture 8"/>
          <p:cNvPicPr>
            <a:picLocks noChangeAspect="1" noChangeArrowheads="1"/>
          </p:cNvPicPr>
          <p:nvPr/>
        </p:nvPicPr>
        <p:blipFill>
          <a:blip r:embed="rId3"/>
          <a:srcRect t="8191"/>
          <a:stretch>
            <a:fillRect/>
          </a:stretch>
        </p:blipFill>
        <p:spPr bwMode="auto">
          <a:xfrm>
            <a:off x="2106613" y="1219200"/>
            <a:ext cx="3227387" cy="2562225"/>
          </a:xfrm>
          <a:prstGeom prst="rect">
            <a:avLst/>
          </a:prstGeom>
          <a:noFill/>
          <a:effectLst>
            <a:outerShdw blurRad="63500" dist="38099" dir="2700000" algn="ctr" rotWithShape="0">
              <a:srgbClr val="000000">
                <a:alpha val="74998"/>
              </a:srgbClr>
            </a:outerShdw>
          </a:effectLst>
        </p:spPr>
      </p:pic>
      <p:sp>
        <p:nvSpPr>
          <p:cNvPr id="39938" name="Rectangle 2"/>
          <p:cNvSpPr>
            <a:spLocks noGrp="1" noChangeArrowheads="1"/>
          </p:cNvSpPr>
          <p:nvPr>
            <p:ph type="title"/>
          </p:nvPr>
        </p:nvSpPr>
        <p:spPr/>
        <p:txBody>
          <a:bodyPr/>
          <a:lstStyle/>
          <a:p>
            <a:pPr eaLnBrk="1" hangingPunct="1">
              <a:defRPr/>
            </a:pPr>
            <a:r>
              <a:rPr lang="en-US"/>
              <a:t>Distribution Nozzles</a:t>
            </a:r>
          </a:p>
        </p:txBody>
      </p:sp>
      <p:sp>
        <p:nvSpPr>
          <p:cNvPr id="39940" name="Rectangle 4"/>
          <p:cNvSpPr>
            <a:spLocks noGrp="1" noChangeArrowheads="1"/>
          </p:cNvSpPr>
          <p:nvPr>
            <p:ph type="body" sz="half" idx="2"/>
          </p:nvPr>
        </p:nvSpPr>
        <p:spPr>
          <a:xfrm>
            <a:off x="2057400" y="4533900"/>
            <a:ext cx="6591300" cy="2171700"/>
          </a:xfrm>
          <a:effectLst>
            <a:outerShdw blurRad="63500" dist="38099" dir="2700000" algn="ctr" rotWithShape="0">
              <a:schemeClr val="tx1">
                <a:alpha val="74998"/>
              </a:schemeClr>
            </a:outerShdw>
          </a:effectLst>
        </p:spPr>
        <p:txBody>
          <a:bodyPr/>
          <a:lstStyle/>
          <a:p>
            <a:pPr eaLnBrk="1" hangingPunct="1">
              <a:lnSpc>
                <a:spcPct val="90000"/>
              </a:lnSpc>
              <a:defRPr/>
            </a:pPr>
            <a:r>
              <a:rPr lang="en-US" sz="2400"/>
              <a:t>Maintenance interval: Annual full inspection</a:t>
            </a:r>
          </a:p>
          <a:p>
            <a:pPr eaLnBrk="1" hangingPunct="1">
              <a:lnSpc>
                <a:spcPct val="90000"/>
              </a:lnSpc>
              <a:defRPr/>
            </a:pPr>
            <a:r>
              <a:rPr lang="en-US" sz="2400"/>
              <a:t>Monthly ground level visuals</a:t>
            </a:r>
          </a:p>
          <a:p>
            <a:pPr eaLnBrk="1" hangingPunct="1">
              <a:lnSpc>
                <a:spcPct val="90000"/>
              </a:lnSpc>
              <a:defRPr/>
            </a:pPr>
            <a:r>
              <a:rPr lang="en-US" sz="2400"/>
              <a:t>Uneven  flow</a:t>
            </a:r>
          </a:p>
          <a:p>
            <a:pPr eaLnBrk="1" hangingPunct="1">
              <a:lnSpc>
                <a:spcPct val="90000"/>
              </a:lnSpc>
              <a:defRPr/>
            </a:pPr>
            <a:r>
              <a:rPr lang="en-US" sz="2400"/>
              <a:t>Plugged nozzles</a:t>
            </a:r>
          </a:p>
          <a:p>
            <a:pPr eaLnBrk="1" hangingPunct="1">
              <a:lnSpc>
                <a:spcPct val="90000"/>
              </a:lnSpc>
              <a:defRPr/>
            </a:pPr>
            <a:r>
              <a:rPr lang="en-US" sz="2400"/>
              <a:t>Repair:  clean out</a:t>
            </a:r>
          </a:p>
        </p:txBody>
      </p:sp>
      <p:pic>
        <p:nvPicPr>
          <p:cNvPr id="39942" name="Picture 6" descr="nozzles2"/>
          <p:cNvPicPr>
            <a:picLocks noChangeAspect="1" noChangeArrowheads="1"/>
          </p:cNvPicPr>
          <p:nvPr/>
        </p:nvPicPr>
        <p:blipFill>
          <a:blip r:embed="rId4"/>
          <a:srcRect/>
          <a:stretch>
            <a:fillRect/>
          </a:stretch>
        </p:blipFill>
        <p:spPr bwMode="auto">
          <a:xfrm>
            <a:off x="5943600" y="1216025"/>
            <a:ext cx="2590800" cy="2212975"/>
          </a:xfrm>
          <a:prstGeom prst="rect">
            <a:avLst/>
          </a:prstGeom>
          <a:noFill/>
          <a:effectLst>
            <a:outerShdw blurRad="63500" dist="38099" dir="2700000" algn="ctr" rotWithShape="0">
              <a:srgbClr val="000000">
                <a:alpha val="74998"/>
              </a:srgbClr>
            </a:outerShdw>
          </a:effectLst>
        </p:spPr>
      </p:pic>
      <p:pic>
        <p:nvPicPr>
          <p:cNvPr id="39941" name="Picture 5" descr="Hamon Nozzle"/>
          <p:cNvPicPr>
            <a:picLocks noGrp="1" noChangeAspect="1" noChangeArrowheads="1"/>
          </p:cNvPicPr>
          <p:nvPr>
            <p:ph sz="half" idx="1"/>
          </p:nvPr>
        </p:nvPicPr>
        <p:blipFill>
          <a:blip r:embed="rId5"/>
          <a:srcRect t="14035" b="15790"/>
          <a:stretch>
            <a:fillRect/>
          </a:stretch>
        </p:blipFill>
        <p:spPr>
          <a:xfrm>
            <a:off x="4191000" y="2819400"/>
            <a:ext cx="2895600" cy="1524000"/>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t>Training Overview</a:t>
            </a:r>
          </a:p>
        </p:txBody>
      </p:sp>
      <p:sp>
        <p:nvSpPr>
          <p:cNvPr id="3075" name="Rectangle 3"/>
          <p:cNvSpPr>
            <a:spLocks noGrp="1" noChangeArrowheads="1"/>
          </p:cNvSpPr>
          <p:nvPr>
            <p:ph type="body" idx="1"/>
          </p:nvPr>
        </p:nvSpPr>
        <p:spPr>
          <a:xfrm>
            <a:off x="2628900" y="1524000"/>
            <a:ext cx="5372100" cy="4495800"/>
          </a:xfrm>
        </p:spPr>
        <p:txBody>
          <a:bodyPr/>
          <a:lstStyle/>
          <a:p>
            <a:pPr eaLnBrk="1" hangingPunct="1">
              <a:lnSpc>
                <a:spcPct val="90000"/>
              </a:lnSpc>
              <a:defRPr/>
            </a:pPr>
            <a:r>
              <a:rPr lang="en-US"/>
              <a:t>Safety First</a:t>
            </a:r>
          </a:p>
          <a:p>
            <a:pPr eaLnBrk="1" hangingPunct="1">
              <a:lnSpc>
                <a:spcPct val="90000"/>
              </a:lnSpc>
              <a:defRPr/>
            </a:pPr>
            <a:r>
              <a:rPr lang="en-US"/>
              <a:t>What is a Cooling Tower</a:t>
            </a:r>
          </a:p>
          <a:p>
            <a:pPr eaLnBrk="1" hangingPunct="1">
              <a:lnSpc>
                <a:spcPct val="90000"/>
              </a:lnSpc>
              <a:defRPr/>
            </a:pPr>
            <a:r>
              <a:rPr lang="en-US"/>
              <a:t>Cooling Towers</a:t>
            </a:r>
          </a:p>
          <a:p>
            <a:pPr eaLnBrk="1" hangingPunct="1">
              <a:lnSpc>
                <a:spcPct val="90000"/>
              </a:lnSpc>
              <a:defRPr/>
            </a:pPr>
            <a:r>
              <a:rPr lang="en-US"/>
              <a:t>Components</a:t>
            </a:r>
          </a:p>
          <a:p>
            <a:pPr eaLnBrk="1" hangingPunct="1">
              <a:lnSpc>
                <a:spcPct val="90000"/>
              </a:lnSpc>
              <a:defRPr/>
            </a:pPr>
            <a:r>
              <a:rPr lang="en-US"/>
              <a:t>Structure</a:t>
            </a:r>
          </a:p>
          <a:p>
            <a:pPr eaLnBrk="1" hangingPunct="1">
              <a:lnSpc>
                <a:spcPct val="90000"/>
              </a:lnSpc>
              <a:defRPr/>
            </a:pPr>
            <a:r>
              <a:rPr lang="en-US"/>
              <a:t>Inspection / Maintenance Summary</a:t>
            </a:r>
          </a:p>
          <a:p>
            <a:pPr eaLnBrk="1" hangingPunct="1">
              <a:lnSpc>
                <a:spcPct val="90000"/>
              </a:lnSpc>
              <a:defRPr/>
            </a:pPr>
            <a:r>
              <a:rPr lang="en-US"/>
              <a:t>Questions / Discussion</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Fill Media</a:t>
            </a:r>
          </a:p>
        </p:txBody>
      </p:sp>
      <p:sp>
        <p:nvSpPr>
          <p:cNvPr id="40964" name="Rectangle 4"/>
          <p:cNvSpPr>
            <a:spLocks noGrp="1" noChangeArrowheads="1"/>
          </p:cNvSpPr>
          <p:nvPr>
            <p:ph type="body" sz="half" idx="2"/>
          </p:nvPr>
        </p:nvSpPr>
        <p:spPr>
          <a:xfrm>
            <a:off x="2247900" y="4305300"/>
            <a:ext cx="6210300" cy="2171700"/>
          </a:xfrm>
        </p:spPr>
        <p:txBody>
          <a:bodyPr/>
          <a:lstStyle/>
          <a:p>
            <a:pPr eaLnBrk="1" hangingPunct="1">
              <a:defRPr/>
            </a:pPr>
            <a:r>
              <a:rPr lang="en-US" sz="2400"/>
              <a:t>Maintenance interval:  Annual</a:t>
            </a:r>
          </a:p>
          <a:p>
            <a:pPr eaLnBrk="1" hangingPunct="1">
              <a:defRPr/>
            </a:pPr>
            <a:r>
              <a:rPr lang="en-US" sz="2400"/>
              <a:t>Inspect for plugging or biological fouling</a:t>
            </a:r>
          </a:p>
          <a:p>
            <a:pPr eaLnBrk="1" hangingPunct="1">
              <a:defRPr/>
            </a:pPr>
            <a:r>
              <a:rPr lang="en-US" sz="2400"/>
              <a:t>Check for damage to top surface</a:t>
            </a:r>
          </a:p>
          <a:p>
            <a:pPr eaLnBrk="1" hangingPunct="1">
              <a:defRPr/>
            </a:pPr>
            <a:r>
              <a:rPr lang="en-US" sz="2400"/>
              <a:t>Check bottom of fill for sagging caused by exceeding temperature limitation</a:t>
            </a:r>
          </a:p>
        </p:txBody>
      </p:sp>
      <p:pic>
        <p:nvPicPr>
          <p:cNvPr id="40965" name="Picture 5"/>
          <p:cNvPicPr>
            <a:picLocks noGrp="1" noChangeAspect="1" noChangeArrowheads="1"/>
          </p:cNvPicPr>
          <p:nvPr>
            <p:ph sz="half" idx="1"/>
          </p:nvPr>
        </p:nvPicPr>
        <p:blipFill>
          <a:blip r:embed="rId3"/>
          <a:srcRect/>
          <a:stretch>
            <a:fillRect/>
          </a:stretch>
        </p:blipFill>
        <p:spPr>
          <a:xfrm>
            <a:off x="3886200" y="1257300"/>
            <a:ext cx="2895600" cy="2789238"/>
          </a:xfrm>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t>Plugged Film Fill</a:t>
            </a:r>
          </a:p>
        </p:txBody>
      </p:sp>
      <p:pic>
        <p:nvPicPr>
          <p:cNvPr id="41993" name="Picture 9" descr="Plugfil"/>
          <p:cNvPicPr>
            <a:picLocks noGrp="1" noChangeAspect="1" noChangeArrowheads="1"/>
          </p:cNvPicPr>
          <p:nvPr>
            <p:ph idx="1"/>
          </p:nvPr>
        </p:nvPicPr>
        <p:blipFill>
          <a:blip r:embed="rId3"/>
          <a:srcRect/>
          <a:stretch>
            <a:fillRect/>
          </a:stretch>
        </p:blipFill>
        <p:spPr>
          <a:xfrm>
            <a:off x="2338388" y="1676400"/>
            <a:ext cx="5991225" cy="4495800"/>
          </a:xfr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t>Drift Eliminators</a:t>
            </a:r>
          </a:p>
        </p:txBody>
      </p:sp>
      <p:sp>
        <p:nvSpPr>
          <p:cNvPr id="43012" name="Rectangle 4"/>
          <p:cNvSpPr>
            <a:spLocks noGrp="1" noChangeArrowheads="1"/>
          </p:cNvSpPr>
          <p:nvPr>
            <p:ph type="body" sz="half" idx="2"/>
          </p:nvPr>
        </p:nvSpPr>
        <p:spPr/>
        <p:txBody>
          <a:bodyPr/>
          <a:lstStyle/>
          <a:p>
            <a:pPr eaLnBrk="1" hangingPunct="1">
              <a:defRPr/>
            </a:pPr>
            <a:r>
              <a:rPr lang="en-US" sz="2800"/>
              <a:t>Maintenance interval:  annual inspection</a:t>
            </a:r>
          </a:p>
          <a:p>
            <a:pPr eaLnBrk="1" hangingPunct="1">
              <a:defRPr/>
            </a:pPr>
            <a:r>
              <a:rPr lang="en-US" sz="2800"/>
              <a:t>Look for damaged or plugged sections</a:t>
            </a:r>
          </a:p>
          <a:p>
            <a:pPr eaLnBrk="1" hangingPunct="1">
              <a:defRPr/>
            </a:pPr>
            <a:r>
              <a:rPr lang="en-US" sz="2800"/>
              <a:t>Look for gaps that permit water bypass</a:t>
            </a:r>
          </a:p>
          <a:p>
            <a:pPr eaLnBrk="1" hangingPunct="1">
              <a:defRPr/>
            </a:pPr>
            <a:r>
              <a:rPr lang="en-US" sz="2800"/>
              <a:t>Repair:  replace damaged sections</a:t>
            </a:r>
          </a:p>
        </p:txBody>
      </p:sp>
      <p:pic>
        <p:nvPicPr>
          <p:cNvPr id="43014" name="Picture 6" descr="inside2"/>
          <p:cNvPicPr>
            <a:picLocks noChangeAspect="1" noChangeArrowheads="1"/>
          </p:cNvPicPr>
          <p:nvPr/>
        </p:nvPicPr>
        <p:blipFill>
          <a:blip r:embed="rId3"/>
          <a:srcRect/>
          <a:stretch>
            <a:fillRect/>
          </a:stretch>
        </p:blipFill>
        <p:spPr bwMode="auto">
          <a:xfrm>
            <a:off x="2057400" y="1143000"/>
            <a:ext cx="3657600" cy="2047875"/>
          </a:xfrm>
          <a:prstGeom prst="rect">
            <a:avLst/>
          </a:prstGeom>
          <a:noFill/>
          <a:effectLst>
            <a:outerShdw blurRad="63500" dist="38099" dir="2700000" algn="ctr" rotWithShape="0">
              <a:srgbClr val="000000">
                <a:alpha val="74998"/>
              </a:srgbClr>
            </a:outerShdw>
          </a:effectLst>
        </p:spPr>
      </p:pic>
      <p:pic>
        <p:nvPicPr>
          <p:cNvPr id="43013" name="Picture 5" descr="DRU3"/>
          <p:cNvPicPr>
            <a:picLocks noGrp="1" noChangeAspect="1" noChangeArrowheads="1"/>
          </p:cNvPicPr>
          <p:nvPr>
            <p:ph sz="half" idx="1"/>
          </p:nvPr>
        </p:nvPicPr>
        <p:blipFill>
          <a:blip r:embed="rId4"/>
          <a:srcRect/>
          <a:stretch>
            <a:fillRect/>
          </a:stretch>
        </p:blipFill>
        <p:spPr>
          <a:xfrm>
            <a:off x="4495800" y="1752600"/>
            <a:ext cx="3733800" cy="2460625"/>
          </a:xfr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t>Mechanical System</a:t>
            </a:r>
          </a:p>
        </p:txBody>
      </p:sp>
      <p:pic>
        <p:nvPicPr>
          <p:cNvPr id="44039" name="Picture 7" descr="Gearbox1"/>
          <p:cNvPicPr>
            <a:picLocks noGrp="1" noChangeAspect="1" noChangeArrowheads="1"/>
          </p:cNvPicPr>
          <p:nvPr>
            <p:ph idx="1"/>
          </p:nvPr>
        </p:nvPicPr>
        <p:blipFill>
          <a:blip r:embed="rId3"/>
          <a:srcRect/>
          <a:stretch>
            <a:fillRect/>
          </a:stretch>
        </p:blipFill>
        <p:spPr>
          <a:xfrm>
            <a:off x="2105025" y="1676400"/>
            <a:ext cx="6457950" cy="4495800"/>
          </a:xfrm>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t>Motors</a:t>
            </a:r>
          </a:p>
        </p:txBody>
      </p:sp>
      <p:sp>
        <p:nvSpPr>
          <p:cNvPr id="46084" name="Rectangle 4"/>
          <p:cNvSpPr>
            <a:spLocks noGrp="1" noChangeArrowheads="1"/>
          </p:cNvSpPr>
          <p:nvPr>
            <p:ph type="body" sz="half" idx="2"/>
          </p:nvPr>
        </p:nvSpPr>
        <p:spPr>
          <a:xfrm>
            <a:off x="1866900" y="4381500"/>
            <a:ext cx="6934200" cy="2171700"/>
          </a:xfrm>
        </p:spPr>
        <p:txBody>
          <a:bodyPr/>
          <a:lstStyle/>
          <a:p>
            <a:pPr eaLnBrk="1" hangingPunct="1">
              <a:defRPr/>
            </a:pPr>
            <a:r>
              <a:rPr lang="en-US" sz="2800"/>
              <a:t>Maintenance interval:  semi-annual</a:t>
            </a:r>
          </a:p>
          <a:p>
            <a:pPr eaLnBrk="1" hangingPunct="1">
              <a:defRPr/>
            </a:pPr>
            <a:r>
              <a:rPr lang="en-US" sz="2800"/>
              <a:t>Grease inboard &amp; outboard bearings</a:t>
            </a:r>
          </a:p>
          <a:p>
            <a:pPr eaLnBrk="1" hangingPunct="1">
              <a:defRPr/>
            </a:pPr>
            <a:r>
              <a:rPr lang="en-US" sz="2800"/>
              <a:t>Motor may have zerk and grease relief vent, or may have plugs</a:t>
            </a:r>
          </a:p>
        </p:txBody>
      </p:sp>
      <p:pic>
        <p:nvPicPr>
          <p:cNvPr id="46085" name="Picture 5" descr="Picture1"/>
          <p:cNvPicPr>
            <a:picLocks noGrp="1" noChangeAspect="1" noChangeArrowheads="1"/>
          </p:cNvPicPr>
          <p:nvPr>
            <p:ph sz="half" idx="1"/>
          </p:nvPr>
        </p:nvPicPr>
        <p:blipFill>
          <a:blip r:embed="rId3"/>
          <a:srcRect/>
          <a:stretch>
            <a:fillRect/>
          </a:stretch>
        </p:blipFill>
        <p:spPr>
          <a:xfrm>
            <a:off x="3352800" y="1238250"/>
            <a:ext cx="4038600" cy="3030538"/>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t>Motors</a:t>
            </a:r>
          </a:p>
        </p:txBody>
      </p:sp>
      <p:sp>
        <p:nvSpPr>
          <p:cNvPr id="47108" name="Rectangle 4"/>
          <p:cNvSpPr>
            <a:spLocks noGrp="1" noChangeArrowheads="1"/>
          </p:cNvSpPr>
          <p:nvPr>
            <p:ph type="body" sz="half" idx="2"/>
          </p:nvPr>
        </p:nvSpPr>
        <p:spPr>
          <a:xfrm>
            <a:off x="2495550" y="5372100"/>
            <a:ext cx="5676900" cy="1181100"/>
          </a:xfrm>
        </p:spPr>
        <p:txBody>
          <a:bodyPr/>
          <a:lstStyle/>
          <a:p>
            <a:pPr eaLnBrk="1" hangingPunct="1">
              <a:defRPr/>
            </a:pPr>
            <a:r>
              <a:rPr lang="en-US" sz="2800"/>
              <a:t>Keep drive shaft installed during operation</a:t>
            </a:r>
          </a:p>
        </p:txBody>
      </p:sp>
      <p:pic>
        <p:nvPicPr>
          <p:cNvPr id="47111" name="Picture 7" descr="Cyl1"/>
          <p:cNvPicPr>
            <a:picLocks noGrp="1" noChangeAspect="1" noChangeArrowheads="1"/>
          </p:cNvPicPr>
          <p:nvPr>
            <p:ph sz="half" idx="1"/>
          </p:nvPr>
        </p:nvPicPr>
        <p:blipFill>
          <a:blip r:embed="rId3"/>
          <a:srcRect/>
          <a:stretch>
            <a:fillRect/>
          </a:stretch>
        </p:blipFill>
        <p:spPr>
          <a:xfrm>
            <a:off x="2667000" y="1200150"/>
            <a:ext cx="5334000" cy="3960813"/>
          </a:xfr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Motor Lubricant</a:t>
            </a:r>
          </a:p>
        </p:txBody>
      </p:sp>
      <p:sp>
        <p:nvSpPr>
          <p:cNvPr id="48132" name="Rectangle 4"/>
          <p:cNvSpPr>
            <a:spLocks noGrp="1" noChangeArrowheads="1"/>
          </p:cNvSpPr>
          <p:nvPr>
            <p:ph type="body" sz="half" idx="2"/>
          </p:nvPr>
        </p:nvSpPr>
        <p:spPr>
          <a:xfrm>
            <a:off x="1866900" y="4305300"/>
            <a:ext cx="6934200" cy="2019300"/>
          </a:xfrm>
        </p:spPr>
        <p:txBody>
          <a:bodyPr/>
          <a:lstStyle/>
          <a:p>
            <a:pPr eaLnBrk="1" hangingPunct="1">
              <a:defRPr/>
            </a:pPr>
            <a:r>
              <a:rPr lang="en-US" sz="2400"/>
              <a:t>Use a poly urea base grease with a good grade of petroleum oil,  No. 2 consistency</a:t>
            </a:r>
          </a:p>
          <a:p>
            <a:pPr eaLnBrk="1" hangingPunct="1">
              <a:defRPr/>
            </a:pPr>
            <a:r>
              <a:rPr lang="en-US" sz="2400"/>
              <a:t>If grease vent plug is NOT removed, grease enter motor windings, causing premature motor failure</a:t>
            </a:r>
          </a:p>
        </p:txBody>
      </p:sp>
      <p:pic>
        <p:nvPicPr>
          <p:cNvPr id="48133" name="Picture 5" descr="MVC-003F"/>
          <p:cNvPicPr>
            <a:picLocks noGrp="1" noChangeAspect="1" noChangeArrowheads="1"/>
          </p:cNvPicPr>
          <p:nvPr>
            <p:ph sz="half" idx="1"/>
          </p:nvPr>
        </p:nvPicPr>
        <p:blipFill>
          <a:blip r:embed="rId3"/>
          <a:srcRect l="43001" t="43001"/>
          <a:stretch>
            <a:fillRect/>
          </a:stretch>
        </p:blipFill>
        <p:spPr>
          <a:xfrm>
            <a:off x="3505200" y="1409700"/>
            <a:ext cx="3657600" cy="2743200"/>
          </a:xfr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t>Drive Shaft &amp; Coupling</a:t>
            </a:r>
          </a:p>
        </p:txBody>
      </p:sp>
      <p:sp>
        <p:nvSpPr>
          <p:cNvPr id="49157" name="Rectangle 5"/>
          <p:cNvSpPr>
            <a:spLocks noGrp="1" noChangeArrowheads="1"/>
          </p:cNvSpPr>
          <p:nvPr>
            <p:ph type="body" sz="half" idx="3"/>
          </p:nvPr>
        </p:nvSpPr>
        <p:spPr>
          <a:xfrm>
            <a:off x="2019300" y="3773488"/>
            <a:ext cx="6667500" cy="2171700"/>
          </a:xfrm>
        </p:spPr>
        <p:txBody>
          <a:bodyPr/>
          <a:lstStyle/>
          <a:p>
            <a:pPr eaLnBrk="1" hangingPunct="1">
              <a:lnSpc>
                <a:spcPct val="90000"/>
              </a:lnSpc>
              <a:defRPr/>
            </a:pPr>
            <a:r>
              <a:rPr lang="en-US" sz="2400"/>
              <a:t>Maintenance interval:  Annual or after high torque event</a:t>
            </a:r>
          </a:p>
          <a:p>
            <a:pPr eaLnBrk="1" hangingPunct="1">
              <a:lnSpc>
                <a:spcPct val="90000"/>
              </a:lnSpc>
              <a:defRPr/>
            </a:pPr>
            <a:r>
              <a:rPr lang="en-US" sz="2400"/>
              <a:t>Check alignment</a:t>
            </a:r>
          </a:p>
          <a:p>
            <a:pPr eaLnBrk="1" hangingPunct="1">
              <a:lnSpc>
                <a:spcPct val="90000"/>
              </a:lnSpc>
              <a:defRPr/>
            </a:pPr>
            <a:r>
              <a:rPr lang="en-US" sz="2400"/>
              <a:t>Inspect for corrosion, soft spots or cuts in shaft</a:t>
            </a:r>
          </a:p>
          <a:p>
            <a:pPr eaLnBrk="1" hangingPunct="1">
              <a:lnSpc>
                <a:spcPct val="90000"/>
              </a:lnSpc>
              <a:defRPr/>
            </a:pPr>
            <a:r>
              <a:rPr lang="en-US" sz="2400"/>
              <a:t>Check flex coupling for protrusions or bumps on surface</a:t>
            </a:r>
          </a:p>
        </p:txBody>
      </p:sp>
      <p:pic>
        <p:nvPicPr>
          <p:cNvPr id="49160" name="Picture 8" descr="hamonkoreainside-300dpi"/>
          <p:cNvPicPr>
            <a:picLocks noGrp="1" noChangeAspect="1" noChangeArrowheads="1"/>
          </p:cNvPicPr>
          <p:nvPr>
            <p:ph sz="quarter" idx="1"/>
          </p:nvPr>
        </p:nvPicPr>
        <p:blipFill>
          <a:blip r:embed="rId3"/>
          <a:srcRect/>
          <a:stretch>
            <a:fillRect/>
          </a:stretch>
        </p:blipFill>
        <p:spPr>
          <a:xfrm>
            <a:off x="1905000" y="1447800"/>
            <a:ext cx="3390900" cy="1868488"/>
          </a:xfrm>
          <a:effectLst>
            <a:outerShdw blurRad="63500" dist="38099" dir="2700000" algn="ctr" rotWithShape="0">
              <a:schemeClr val="tx1">
                <a:alpha val="74998"/>
              </a:schemeClr>
            </a:outerShdw>
          </a:effectLst>
        </p:spPr>
      </p:pic>
      <p:pic>
        <p:nvPicPr>
          <p:cNvPr id="49161" name="Picture 9" descr="Flex Elements"/>
          <p:cNvPicPr>
            <a:picLocks noGrp="1" noChangeAspect="1" noChangeArrowheads="1"/>
          </p:cNvPicPr>
          <p:nvPr>
            <p:ph sz="quarter" idx="2"/>
          </p:nvPr>
        </p:nvPicPr>
        <p:blipFill>
          <a:blip r:embed="rId4"/>
          <a:srcRect t="11038" r="4726" b="4752"/>
          <a:stretch>
            <a:fillRect/>
          </a:stretch>
        </p:blipFill>
        <p:spPr>
          <a:xfrm>
            <a:off x="5594350" y="1447800"/>
            <a:ext cx="3168650" cy="1828800"/>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t>Gear Boxes</a:t>
            </a:r>
          </a:p>
        </p:txBody>
      </p:sp>
      <p:sp>
        <p:nvSpPr>
          <p:cNvPr id="50180" name="Rectangle 4"/>
          <p:cNvSpPr>
            <a:spLocks noGrp="1" noChangeArrowheads="1"/>
          </p:cNvSpPr>
          <p:nvPr>
            <p:ph type="body" sz="half" idx="2"/>
          </p:nvPr>
        </p:nvSpPr>
        <p:spPr>
          <a:xfrm>
            <a:off x="1866900" y="3657600"/>
            <a:ext cx="6934200" cy="2171700"/>
          </a:xfrm>
        </p:spPr>
        <p:txBody>
          <a:bodyPr/>
          <a:lstStyle/>
          <a:p>
            <a:pPr eaLnBrk="1" hangingPunct="1">
              <a:lnSpc>
                <a:spcPct val="90000"/>
              </a:lnSpc>
              <a:defRPr/>
            </a:pPr>
            <a:r>
              <a:rPr lang="en-US" sz="2400"/>
              <a:t>Maintenance interval:  change oil after first 500 hours or 4 weeks, then every 2,500 hours or 6 months</a:t>
            </a:r>
          </a:p>
          <a:p>
            <a:pPr eaLnBrk="1" hangingPunct="1">
              <a:lnSpc>
                <a:spcPct val="90000"/>
              </a:lnSpc>
              <a:defRPr/>
            </a:pPr>
            <a:r>
              <a:rPr lang="en-US" sz="2400"/>
              <a:t>During shutdown periods:  cool down gear box for 4 hours, then run 5 minutes/week until startup</a:t>
            </a:r>
          </a:p>
          <a:p>
            <a:pPr eaLnBrk="1" hangingPunct="1">
              <a:lnSpc>
                <a:spcPct val="90000"/>
              </a:lnSpc>
              <a:defRPr/>
            </a:pPr>
            <a:r>
              <a:rPr lang="en-US" sz="2400"/>
              <a:t>Check oil weekly</a:t>
            </a:r>
          </a:p>
        </p:txBody>
      </p:sp>
      <p:pic>
        <p:nvPicPr>
          <p:cNvPr id="50181" name="Picture 5" descr="Fanbelow"/>
          <p:cNvPicPr>
            <a:picLocks noGrp="1" noChangeAspect="1" noChangeArrowheads="1"/>
          </p:cNvPicPr>
          <p:nvPr>
            <p:ph sz="half" idx="1"/>
          </p:nvPr>
        </p:nvPicPr>
        <p:blipFill>
          <a:blip r:embed="rId3"/>
          <a:srcRect t="12177" b="24226"/>
          <a:stretch>
            <a:fillRect/>
          </a:stretch>
        </p:blipFill>
        <p:spPr>
          <a:xfrm>
            <a:off x="2705100" y="1295400"/>
            <a:ext cx="5257800" cy="1846263"/>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t>Gear Box Tips</a:t>
            </a:r>
          </a:p>
        </p:txBody>
      </p:sp>
      <p:sp>
        <p:nvSpPr>
          <p:cNvPr id="51204" name="Rectangle 4"/>
          <p:cNvSpPr>
            <a:spLocks noGrp="1" noChangeArrowheads="1"/>
          </p:cNvSpPr>
          <p:nvPr>
            <p:ph type="body" sz="half" idx="2"/>
          </p:nvPr>
        </p:nvSpPr>
        <p:spPr>
          <a:xfrm>
            <a:off x="1866900" y="3352800"/>
            <a:ext cx="6934200" cy="2171700"/>
          </a:xfrm>
        </p:spPr>
        <p:txBody>
          <a:bodyPr/>
          <a:lstStyle/>
          <a:p>
            <a:pPr eaLnBrk="1" hangingPunct="1">
              <a:lnSpc>
                <a:spcPct val="90000"/>
              </a:lnSpc>
              <a:defRPr/>
            </a:pPr>
            <a:r>
              <a:rPr lang="en-US" sz="2400"/>
              <a:t>Two-speed motors:  switching from High Speed to Low Speed requires coast-down to below Low Speed rpm before activating motor at Low Speed</a:t>
            </a:r>
          </a:p>
          <a:p>
            <a:pPr eaLnBrk="1" hangingPunct="1">
              <a:lnSpc>
                <a:spcPct val="90000"/>
              </a:lnSpc>
              <a:defRPr/>
            </a:pPr>
            <a:r>
              <a:rPr lang="en-US" sz="2400"/>
              <a:t>Can be done manually</a:t>
            </a:r>
          </a:p>
          <a:p>
            <a:pPr eaLnBrk="1" hangingPunct="1">
              <a:lnSpc>
                <a:spcPct val="90000"/>
              </a:lnSpc>
              <a:defRPr/>
            </a:pPr>
            <a:r>
              <a:rPr lang="en-US" sz="2400"/>
              <a:t>Recommend timer in circuit to permit fan to coast for specified time before Low Speed is activated</a:t>
            </a:r>
          </a:p>
        </p:txBody>
      </p:sp>
      <p:pic>
        <p:nvPicPr>
          <p:cNvPr id="51209" name="Picture 9" descr="Gearbox1"/>
          <p:cNvPicPr>
            <a:picLocks noGrp="1" noChangeAspect="1" noChangeArrowheads="1"/>
          </p:cNvPicPr>
          <p:nvPr>
            <p:ph sz="half" idx="1"/>
          </p:nvPr>
        </p:nvPicPr>
        <p:blipFill>
          <a:blip r:embed="rId3"/>
          <a:srcRect t="14340" b="54298"/>
          <a:stretch>
            <a:fillRect/>
          </a:stretch>
        </p:blipFill>
        <p:spPr>
          <a:xfrm>
            <a:off x="1981200" y="1447800"/>
            <a:ext cx="6629400" cy="1447800"/>
          </a:xfr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t>Safety First</a:t>
            </a:r>
          </a:p>
        </p:txBody>
      </p:sp>
      <p:sp>
        <p:nvSpPr>
          <p:cNvPr id="31747" name="Rectangle 3"/>
          <p:cNvSpPr>
            <a:spLocks noGrp="1" noChangeArrowheads="1"/>
          </p:cNvSpPr>
          <p:nvPr>
            <p:ph type="body" idx="1"/>
          </p:nvPr>
        </p:nvSpPr>
        <p:spPr>
          <a:xfrm>
            <a:off x="1866900" y="1295400"/>
            <a:ext cx="6934200" cy="3124200"/>
          </a:xfrm>
        </p:spPr>
        <p:txBody>
          <a:bodyPr/>
          <a:lstStyle/>
          <a:p>
            <a:pPr eaLnBrk="1" hangingPunct="1">
              <a:defRPr/>
            </a:pPr>
            <a:r>
              <a:rPr lang="en-US"/>
              <a:t>Identify potential hazards</a:t>
            </a:r>
          </a:p>
          <a:p>
            <a:pPr eaLnBrk="1" hangingPunct="1">
              <a:defRPr/>
            </a:pPr>
            <a:r>
              <a:rPr lang="en-US"/>
              <a:t>Plan ahead</a:t>
            </a:r>
          </a:p>
          <a:p>
            <a:pPr eaLnBrk="1" hangingPunct="1">
              <a:defRPr/>
            </a:pPr>
            <a:r>
              <a:rPr lang="en-US"/>
              <a:t>Follow  safety and health regulations</a:t>
            </a:r>
          </a:p>
          <a:p>
            <a:pPr eaLnBrk="1" hangingPunct="1">
              <a:defRPr/>
            </a:pPr>
            <a:r>
              <a:rPr lang="en-US"/>
              <a:t>Use personal protective equipment</a:t>
            </a:r>
          </a:p>
        </p:txBody>
      </p:sp>
      <p:pic>
        <p:nvPicPr>
          <p:cNvPr id="21508" name="Picture 14" descr="haz general warning"/>
          <p:cNvPicPr>
            <a:picLocks noChangeAspect="1" noChangeArrowheads="1"/>
          </p:cNvPicPr>
          <p:nvPr/>
        </p:nvPicPr>
        <p:blipFill>
          <a:blip r:embed="rId3">
            <a:clrChange>
              <a:clrFrom>
                <a:srgbClr val="FFFFFF"/>
              </a:clrFrom>
              <a:clrTo>
                <a:srgbClr val="FFFFFF">
                  <a:alpha val="0"/>
                </a:srgbClr>
              </a:clrTo>
            </a:clrChange>
            <a:alphaModFix amt="19000"/>
          </a:blip>
          <a:srcRect/>
          <a:stretch>
            <a:fillRect/>
          </a:stretch>
        </p:blipFill>
        <p:spPr bwMode="auto">
          <a:xfrm>
            <a:off x="3978275" y="4191000"/>
            <a:ext cx="2711450" cy="2365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t>Gear Box Tips</a:t>
            </a:r>
          </a:p>
        </p:txBody>
      </p:sp>
      <p:sp>
        <p:nvSpPr>
          <p:cNvPr id="52228" name="Rectangle 4"/>
          <p:cNvSpPr>
            <a:spLocks noGrp="1" noChangeArrowheads="1"/>
          </p:cNvSpPr>
          <p:nvPr>
            <p:ph type="body" sz="half" idx="2"/>
          </p:nvPr>
        </p:nvSpPr>
        <p:spPr>
          <a:xfrm>
            <a:off x="1866900" y="3810000"/>
            <a:ext cx="6934200" cy="2133600"/>
          </a:xfrm>
        </p:spPr>
        <p:txBody>
          <a:bodyPr/>
          <a:lstStyle/>
          <a:p>
            <a:pPr eaLnBrk="1" hangingPunct="1">
              <a:lnSpc>
                <a:spcPct val="90000"/>
              </a:lnSpc>
              <a:defRPr/>
            </a:pPr>
            <a:r>
              <a:rPr lang="en-US" sz="2800"/>
              <a:t>Variable speed drive operation:  Do not operate a standard gear box below 450 rpm due to lubrication problems</a:t>
            </a:r>
          </a:p>
          <a:p>
            <a:pPr eaLnBrk="1" hangingPunct="1">
              <a:lnSpc>
                <a:spcPct val="90000"/>
              </a:lnSpc>
              <a:defRPr/>
            </a:pPr>
            <a:r>
              <a:rPr lang="en-US" sz="2800"/>
              <a:t>Inspect case for excessive deposits which may cause overheating</a:t>
            </a:r>
          </a:p>
        </p:txBody>
      </p:sp>
      <p:pic>
        <p:nvPicPr>
          <p:cNvPr id="52229" name="Picture 5" descr="Picture5"/>
          <p:cNvPicPr>
            <a:picLocks noGrp="1" noChangeAspect="1" noChangeArrowheads="1"/>
          </p:cNvPicPr>
          <p:nvPr>
            <p:ph sz="half" idx="1"/>
          </p:nvPr>
        </p:nvPicPr>
        <p:blipFill>
          <a:blip r:embed="rId3"/>
          <a:srcRect l="5771" t="25641" r="19199" b="7692"/>
          <a:stretch>
            <a:fillRect/>
          </a:stretch>
        </p:blipFill>
        <p:spPr>
          <a:xfrm>
            <a:off x="3543300" y="1219200"/>
            <a:ext cx="3581400" cy="2387600"/>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t>Gear Box Tips</a:t>
            </a:r>
          </a:p>
        </p:txBody>
      </p:sp>
      <p:sp>
        <p:nvSpPr>
          <p:cNvPr id="53252" name="Rectangle 4"/>
          <p:cNvSpPr>
            <a:spLocks noGrp="1" noChangeArrowheads="1"/>
          </p:cNvSpPr>
          <p:nvPr>
            <p:ph type="body" sz="half" idx="2"/>
          </p:nvPr>
        </p:nvSpPr>
        <p:spPr>
          <a:xfrm>
            <a:off x="1866900" y="4267200"/>
            <a:ext cx="6934200" cy="2171700"/>
          </a:xfrm>
        </p:spPr>
        <p:txBody>
          <a:bodyPr/>
          <a:lstStyle/>
          <a:p>
            <a:pPr eaLnBrk="1" hangingPunct="1">
              <a:lnSpc>
                <a:spcPct val="90000"/>
              </a:lnSpc>
              <a:defRPr/>
            </a:pPr>
            <a:r>
              <a:rPr lang="en-US" sz="2800"/>
              <a:t>Fill gear box case with oil to top of case through oil breather port and cover with tarp</a:t>
            </a:r>
          </a:p>
          <a:p>
            <a:pPr eaLnBrk="1" hangingPunct="1">
              <a:lnSpc>
                <a:spcPct val="90000"/>
              </a:lnSpc>
              <a:defRPr/>
            </a:pPr>
            <a:r>
              <a:rPr lang="en-US" sz="2800"/>
              <a:t>Before restart:  Don’t forget to return oil to correct level prior to operation</a:t>
            </a:r>
          </a:p>
        </p:txBody>
      </p:sp>
      <p:sp>
        <p:nvSpPr>
          <p:cNvPr id="53253" name="Rectangle 5"/>
          <p:cNvSpPr>
            <a:spLocks noChangeArrowheads="1"/>
          </p:cNvSpPr>
          <p:nvPr/>
        </p:nvSpPr>
        <p:spPr bwMode="auto">
          <a:xfrm>
            <a:off x="3733800" y="990600"/>
            <a:ext cx="3138488"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a:solidFill>
                  <a:schemeClr val="bg1"/>
                </a:solidFill>
              </a:rPr>
              <a:t>Extended </a:t>
            </a:r>
            <a:r>
              <a:rPr lang="en-US" sz="2800">
                <a:solidFill>
                  <a:schemeClr val="bg1"/>
                </a:solidFill>
              </a:rPr>
              <a:t>Shutdown</a:t>
            </a:r>
            <a:endParaRPr lang="en-US"/>
          </a:p>
        </p:txBody>
      </p:sp>
      <p:pic>
        <p:nvPicPr>
          <p:cNvPr id="53256" name="Picture 8" descr="Gearbox1"/>
          <p:cNvPicPr>
            <a:picLocks noGrp="1" noChangeAspect="1" noChangeArrowheads="1"/>
          </p:cNvPicPr>
          <p:nvPr>
            <p:ph sz="half" idx="1"/>
          </p:nvPr>
        </p:nvPicPr>
        <p:blipFill>
          <a:blip r:embed="rId3"/>
          <a:srcRect b="43671"/>
          <a:stretch>
            <a:fillRect/>
          </a:stretch>
        </p:blipFill>
        <p:spPr>
          <a:xfrm>
            <a:off x="2514600" y="1752600"/>
            <a:ext cx="5638800" cy="2209800"/>
          </a:xfr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a:t>Gear Box Vent Lines</a:t>
            </a:r>
          </a:p>
        </p:txBody>
      </p:sp>
      <p:sp>
        <p:nvSpPr>
          <p:cNvPr id="54276" name="Rectangle 4"/>
          <p:cNvSpPr>
            <a:spLocks noGrp="1" noChangeArrowheads="1"/>
          </p:cNvSpPr>
          <p:nvPr>
            <p:ph type="body" sz="half" idx="2"/>
          </p:nvPr>
        </p:nvSpPr>
        <p:spPr>
          <a:xfrm>
            <a:off x="2171700" y="4381500"/>
            <a:ext cx="6362700" cy="2171700"/>
          </a:xfrm>
        </p:spPr>
        <p:txBody>
          <a:bodyPr/>
          <a:lstStyle/>
          <a:p>
            <a:pPr eaLnBrk="1" hangingPunct="1">
              <a:defRPr/>
            </a:pPr>
            <a:r>
              <a:rPr lang="en-US" sz="2400"/>
              <a:t>Maintenance interval:  weekly checks</a:t>
            </a:r>
          </a:p>
          <a:p>
            <a:pPr eaLnBrk="1" hangingPunct="1">
              <a:defRPr/>
            </a:pPr>
            <a:r>
              <a:rPr lang="en-US" sz="2400"/>
              <a:t>Look for blockage in line</a:t>
            </a:r>
          </a:p>
          <a:p>
            <a:pPr eaLnBrk="1" hangingPunct="1">
              <a:defRPr/>
            </a:pPr>
            <a:r>
              <a:rPr lang="en-US" sz="2400"/>
              <a:t>Repair: clean out</a:t>
            </a:r>
          </a:p>
          <a:p>
            <a:pPr eaLnBrk="1" hangingPunct="1">
              <a:defRPr/>
            </a:pPr>
            <a:r>
              <a:rPr lang="en-US" sz="2400"/>
              <a:t>Blockage causes pressure build up in case</a:t>
            </a:r>
          </a:p>
        </p:txBody>
      </p:sp>
      <p:pic>
        <p:nvPicPr>
          <p:cNvPr id="54277" name="Picture 5" descr="Picture5"/>
          <p:cNvPicPr>
            <a:picLocks noGrp="1" noChangeAspect="1" noChangeArrowheads="1"/>
          </p:cNvPicPr>
          <p:nvPr>
            <p:ph sz="half" idx="1"/>
          </p:nvPr>
        </p:nvPicPr>
        <p:blipFill>
          <a:blip r:embed="rId3"/>
          <a:srcRect/>
          <a:stretch>
            <a:fillRect/>
          </a:stretch>
        </p:blipFill>
        <p:spPr>
          <a:xfrm>
            <a:off x="3276600" y="1162050"/>
            <a:ext cx="4037013" cy="3028950"/>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t>Fan Assembly</a:t>
            </a:r>
          </a:p>
        </p:txBody>
      </p:sp>
      <p:sp>
        <p:nvSpPr>
          <p:cNvPr id="55301" name="Rectangle 5"/>
          <p:cNvSpPr>
            <a:spLocks noGrp="1" noChangeArrowheads="1"/>
          </p:cNvSpPr>
          <p:nvPr>
            <p:ph type="body" sz="half" idx="3"/>
          </p:nvPr>
        </p:nvSpPr>
        <p:spPr>
          <a:xfrm>
            <a:off x="1943100" y="3505200"/>
            <a:ext cx="6781800" cy="3200400"/>
          </a:xfrm>
        </p:spPr>
        <p:txBody>
          <a:bodyPr/>
          <a:lstStyle/>
          <a:p>
            <a:pPr eaLnBrk="1" hangingPunct="1">
              <a:defRPr/>
            </a:pPr>
            <a:r>
              <a:rPr lang="en-US" sz="2800"/>
              <a:t>Maintenance interval:  by opportunity</a:t>
            </a:r>
          </a:p>
          <a:p>
            <a:pPr eaLnBrk="1" hangingPunct="1">
              <a:defRPr/>
            </a:pPr>
            <a:r>
              <a:rPr lang="en-US" sz="2800"/>
              <a:t>Check fan tip clearance</a:t>
            </a:r>
          </a:p>
          <a:p>
            <a:pPr eaLnBrk="1" hangingPunct="1">
              <a:defRPr/>
            </a:pPr>
            <a:r>
              <a:rPr lang="en-US" sz="2800"/>
              <a:t>Visually check leading edges for wear</a:t>
            </a:r>
          </a:p>
          <a:p>
            <a:pPr eaLnBrk="1" hangingPunct="1">
              <a:defRPr/>
            </a:pPr>
            <a:r>
              <a:rPr lang="en-US" sz="2800"/>
              <a:t>Inspect surface for scale build-up</a:t>
            </a:r>
          </a:p>
          <a:p>
            <a:pPr eaLnBrk="1" hangingPunct="1">
              <a:defRPr/>
            </a:pPr>
            <a:r>
              <a:rPr lang="en-US" sz="2800"/>
              <a:t>Check hub end of blades for cracks</a:t>
            </a:r>
          </a:p>
          <a:p>
            <a:pPr eaLnBrk="1" hangingPunct="1">
              <a:defRPr/>
            </a:pPr>
            <a:r>
              <a:rPr lang="en-US" sz="2800"/>
              <a:t>Clean weep holes</a:t>
            </a:r>
          </a:p>
        </p:txBody>
      </p:sp>
      <p:pic>
        <p:nvPicPr>
          <p:cNvPr id="55304" name="Picture 8" descr="Picture4"/>
          <p:cNvPicPr>
            <a:picLocks noGrp="1" noChangeAspect="1" noChangeArrowheads="1"/>
          </p:cNvPicPr>
          <p:nvPr>
            <p:ph sz="quarter" idx="1"/>
          </p:nvPr>
        </p:nvPicPr>
        <p:blipFill>
          <a:blip r:embed="rId3"/>
          <a:srcRect/>
          <a:stretch>
            <a:fillRect/>
          </a:stretch>
        </p:blipFill>
        <p:spPr>
          <a:xfrm>
            <a:off x="2593975" y="1143000"/>
            <a:ext cx="2892425" cy="2171700"/>
          </a:xfrm>
          <a:effectLst>
            <a:outerShdw blurRad="63500" dist="38099" dir="2700000" algn="ctr" rotWithShape="0">
              <a:schemeClr val="tx1">
                <a:alpha val="74998"/>
              </a:schemeClr>
            </a:outerShdw>
          </a:effectLst>
        </p:spPr>
      </p:pic>
      <p:pic>
        <p:nvPicPr>
          <p:cNvPr id="55307" name="Picture 11" descr="Fantip"/>
          <p:cNvPicPr>
            <a:picLocks noGrp="1" noChangeAspect="1" noChangeArrowheads="1"/>
          </p:cNvPicPr>
          <p:nvPr>
            <p:ph sz="quarter" idx="2"/>
          </p:nvPr>
        </p:nvPicPr>
        <p:blipFill>
          <a:blip r:embed="rId4"/>
          <a:srcRect/>
          <a:stretch>
            <a:fillRect/>
          </a:stretch>
        </p:blipFill>
        <p:spPr>
          <a:xfrm>
            <a:off x="5638800" y="1143000"/>
            <a:ext cx="2252663" cy="2171700"/>
          </a:xfrm>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Fan Hub</a:t>
            </a:r>
          </a:p>
        </p:txBody>
      </p:sp>
      <p:sp>
        <p:nvSpPr>
          <p:cNvPr id="56324" name="Rectangle 4"/>
          <p:cNvSpPr>
            <a:spLocks noGrp="1" noChangeArrowheads="1"/>
          </p:cNvSpPr>
          <p:nvPr>
            <p:ph type="body" sz="half" idx="2"/>
          </p:nvPr>
        </p:nvSpPr>
        <p:spPr>
          <a:xfrm>
            <a:off x="1866900" y="3962400"/>
            <a:ext cx="6934200" cy="2286000"/>
          </a:xfrm>
          <a:effectLst>
            <a:outerShdw blurRad="63500" dist="38099" dir="2700000" algn="ctr" rotWithShape="0">
              <a:schemeClr val="tx1">
                <a:alpha val="74998"/>
              </a:schemeClr>
            </a:outerShdw>
          </a:effectLst>
        </p:spPr>
        <p:txBody>
          <a:bodyPr/>
          <a:lstStyle/>
          <a:p>
            <a:pPr eaLnBrk="1" hangingPunct="1">
              <a:lnSpc>
                <a:spcPct val="90000"/>
              </a:lnSpc>
              <a:defRPr/>
            </a:pPr>
            <a:r>
              <a:rPr lang="en-US" sz="2800"/>
              <a:t>Maintenance interval:  annual</a:t>
            </a:r>
          </a:p>
          <a:p>
            <a:pPr eaLnBrk="1" hangingPunct="1">
              <a:lnSpc>
                <a:spcPct val="90000"/>
              </a:lnSpc>
              <a:defRPr/>
            </a:pPr>
            <a:r>
              <a:rPr lang="en-US" sz="2800"/>
              <a:t>Inspect connections between hub and blades</a:t>
            </a:r>
          </a:p>
          <a:p>
            <a:pPr eaLnBrk="1" hangingPunct="1">
              <a:lnSpc>
                <a:spcPct val="90000"/>
              </a:lnSpc>
              <a:defRPr/>
            </a:pPr>
            <a:r>
              <a:rPr lang="en-US" sz="2800"/>
              <a:t>Check for loose connection between hub and cover</a:t>
            </a:r>
          </a:p>
        </p:txBody>
      </p:sp>
      <p:pic>
        <p:nvPicPr>
          <p:cNvPr id="56325" name="Picture 5" descr="Picture4"/>
          <p:cNvPicPr>
            <a:picLocks noGrp="1" noChangeAspect="1" noChangeArrowheads="1"/>
          </p:cNvPicPr>
          <p:nvPr>
            <p:ph sz="half" idx="1"/>
          </p:nvPr>
        </p:nvPicPr>
        <p:blipFill>
          <a:blip r:embed="rId3"/>
          <a:srcRect b="50877"/>
          <a:stretch>
            <a:fillRect/>
          </a:stretch>
        </p:blipFill>
        <p:spPr>
          <a:xfrm>
            <a:off x="2628900" y="1509713"/>
            <a:ext cx="5410200" cy="1995487"/>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t>Vibration Switches</a:t>
            </a:r>
          </a:p>
        </p:txBody>
      </p:sp>
      <p:sp>
        <p:nvSpPr>
          <p:cNvPr id="57348" name="Rectangle 4"/>
          <p:cNvSpPr>
            <a:spLocks noGrp="1" noChangeArrowheads="1"/>
          </p:cNvSpPr>
          <p:nvPr>
            <p:ph type="body" sz="half" idx="2"/>
          </p:nvPr>
        </p:nvSpPr>
        <p:spPr>
          <a:xfrm>
            <a:off x="1866900" y="4533900"/>
            <a:ext cx="6934200" cy="2095500"/>
          </a:xfrm>
        </p:spPr>
        <p:txBody>
          <a:bodyPr/>
          <a:lstStyle/>
          <a:p>
            <a:pPr eaLnBrk="1" hangingPunct="1">
              <a:defRPr/>
            </a:pPr>
            <a:r>
              <a:rPr lang="en-US" sz="2800"/>
              <a:t>Maintenance interval:  As required for trip delay set point</a:t>
            </a:r>
          </a:p>
          <a:p>
            <a:pPr eaLnBrk="1" hangingPunct="1">
              <a:defRPr/>
            </a:pPr>
            <a:r>
              <a:rPr lang="en-US" sz="2800"/>
              <a:t>Brochures available from Midwest Towers</a:t>
            </a:r>
          </a:p>
        </p:txBody>
      </p:sp>
      <p:pic>
        <p:nvPicPr>
          <p:cNvPr id="57349" name="Picture 5" descr="VS2"/>
          <p:cNvPicPr>
            <a:picLocks noGrp="1" noChangeAspect="1" noChangeArrowheads="1"/>
          </p:cNvPicPr>
          <p:nvPr>
            <p:ph sz="half" idx="1"/>
          </p:nvPr>
        </p:nvPicPr>
        <p:blipFill>
          <a:blip r:embed="rId3"/>
          <a:srcRect/>
          <a:stretch>
            <a:fillRect/>
          </a:stretch>
        </p:blipFill>
        <p:spPr>
          <a:xfrm>
            <a:off x="3575050" y="1223963"/>
            <a:ext cx="3511550" cy="2928937"/>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t>Cooling Tower Structure</a:t>
            </a:r>
          </a:p>
        </p:txBody>
      </p:sp>
      <p:pic>
        <p:nvPicPr>
          <p:cNvPr id="58373" name="Picture 5" descr="FRP Structure"/>
          <p:cNvPicPr>
            <a:picLocks noGrp="1" noChangeAspect="1" noChangeArrowheads="1"/>
          </p:cNvPicPr>
          <p:nvPr>
            <p:ph idx="1"/>
          </p:nvPr>
        </p:nvPicPr>
        <p:blipFill>
          <a:blip r:embed="rId3"/>
          <a:srcRect/>
          <a:stretch>
            <a:fillRect/>
          </a:stretch>
        </p:blipFill>
        <p:spPr>
          <a:xfrm>
            <a:off x="2336800" y="1676400"/>
            <a:ext cx="5994400" cy="4495800"/>
          </a:xfrm>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t>What Can Go Wrong?</a:t>
            </a:r>
          </a:p>
        </p:txBody>
      </p:sp>
      <p:pic>
        <p:nvPicPr>
          <p:cNvPr id="60420" name="Picture 4" descr="Pacific"/>
          <p:cNvPicPr>
            <a:picLocks noGrp="1" noChangeAspect="1" noChangeArrowheads="1"/>
          </p:cNvPicPr>
          <p:nvPr>
            <p:ph idx="1"/>
          </p:nvPr>
        </p:nvPicPr>
        <p:blipFill>
          <a:blip r:embed="rId3"/>
          <a:srcRect/>
          <a:stretch>
            <a:fillRect/>
          </a:stretch>
        </p:blipFill>
        <p:spPr>
          <a:xfrm>
            <a:off x="2336800" y="1524000"/>
            <a:ext cx="5994400" cy="4495800"/>
          </a:xfr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866900" y="76200"/>
            <a:ext cx="6934200" cy="990600"/>
          </a:xfrm>
        </p:spPr>
        <p:txBody>
          <a:bodyPr/>
          <a:lstStyle/>
          <a:p>
            <a:pPr eaLnBrk="1" hangingPunct="1">
              <a:defRPr/>
            </a:pPr>
            <a:r>
              <a:rPr lang="en-US"/>
              <a:t>Deteriorated Structure</a:t>
            </a:r>
          </a:p>
        </p:txBody>
      </p:sp>
      <p:pic>
        <p:nvPicPr>
          <p:cNvPr id="61447" name="Picture 7" descr="Struct1"/>
          <p:cNvPicPr>
            <a:picLocks noChangeAspect="1" noChangeArrowheads="1"/>
          </p:cNvPicPr>
          <p:nvPr/>
        </p:nvPicPr>
        <p:blipFill>
          <a:blip r:embed="rId3"/>
          <a:srcRect/>
          <a:stretch>
            <a:fillRect/>
          </a:stretch>
        </p:blipFill>
        <p:spPr bwMode="auto">
          <a:xfrm>
            <a:off x="2171700" y="1143000"/>
            <a:ext cx="3162300" cy="2733675"/>
          </a:xfrm>
          <a:prstGeom prst="rect">
            <a:avLst/>
          </a:prstGeom>
          <a:noFill/>
          <a:effectLst>
            <a:outerShdw blurRad="63500" dist="38099" dir="2700000" algn="ctr" rotWithShape="0">
              <a:srgbClr val="000000">
                <a:alpha val="74998"/>
              </a:srgbClr>
            </a:outerShdw>
          </a:effectLst>
        </p:spPr>
      </p:pic>
      <p:pic>
        <p:nvPicPr>
          <p:cNvPr id="61449" name="Picture 9" descr="Struct2"/>
          <p:cNvPicPr>
            <a:picLocks noGrp="1" noChangeAspect="1" noChangeArrowheads="1"/>
          </p:cNvPicPr>
          <p:nvPr>
            <p:ph idx="1"/>
          </p:nvPr>
        </p:nvPicPr>
        <p:blipFill>
          <a:blip r:embed="rId4"/>
          <a:srcRect/>
          <a:stretch>
            <a:fillRect/>
          </a:stretch>
        </p:blipFill>
        <p:spPr>
          <a:xfrm>
            <a:off x="2209800" y="4343400"/>
            <a:ext cx="3124200" cy="2074863"/>
          </a:xfrm>
        </p:spPr>
      </p:pic>
      <p:pic>
        <p:nvPicPr>
          <p:cNvPr id="61450" name="Picture 10" descr="Struct3"/>
          <p:cNvPicPr>
            <a:picLocks noChangeAspect="1" noChangeArrowheads="1"/>
          </p:cNvPicPr>
          <p:nvPr/>
        </p:nvPicPr>
        <p:blipFill>
          <a:blip r:embed="rId5"/>
          <a:srcRect/>
          <a:stretch>
            <a:fillRect/>
          </a:stretch>
        </p:blipFill>
        <p:spPr bwMode="auto">
          <a:xfrm>
            <a:off x="4495800" y="1447800"/>
            <a:ext cx="3582988" cy="3028950"/>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a:t>Over Tightened Hardware</a:t>
            </a:r>
          </a:p>
        </p:txBody>
      </p:sp>
      <p:pic>
        <p:nvPicPr>
          <p:cNvPr id="62470" name="Picture 6" descr="Struct4"/>
          <p:cNvPicPr>
            <a:picLocks noGrp="1" noChangeAspect="1" noChangeArrowheads="1"/>
          </p:cNvPicPr>
          <p:nvPr>
            <p:ph idx="1"/>
          </p:nvPr>
        </p:nvPicPr>
        <p:blipFill>
          <a:blip r:embed="rId3"/>
          <a:srcRect/>
          <a:stretch>
            <a:fillRect/>
          </a:stretch>
        </p:blipFill>
        <p:spPr>
          <a:xfrm>
            <a:off x="2327275" y="1600200"/>
            <a:ext cx="6013450" cy="4495800"/>
          </a:xfr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t>What Is a Cooling Tower?</a:t>
            </a:r>
          </a:p>
        </p:txBody>
      </p:sp>
      <p:sp>
        <p:nvSpPr>
          <p:cNvPr id="5123" name="Rectangle 3"/>
          <p:cNvSpPr>
            <a:spLocks noGrp="1" noChangeArrowheads="1"/>
          </p:cNvSpPr>
          <p:nvPr>
            <p:ph type="body" idx="1"/>
          </p:nvPr>
        </p:nvSpPr>
        <p:spPr>
          <a:xfrm>
            <a:off x="1676400" y="1524000"/>
            <a:ext cx="6934200" cy="4495800"/>
          </a:xfrm>
        </p:spPr>
        <p:txBody>
          <a:bodyPr/>
          <a:lstStyle/>
          <a:p>
            <a:pPr algn="ctr" eaLnBrk="1" hangingPunct="1">
              <a:buFontTx/>
              <a:buNone/>
              <a:defRPr/>
            </a:pPr>
            <a:r>
              <a:rPr lang="en-US"/>
              <a:t>	A cooling tower is a piece of equipment that derives a primary cooling effect from the evaporation of water when brought into direct contact with air. Cooling towers are designed to expose the maximum transient water surface to the maximum air flow.</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3" name="Picture 5" descr="aepcone1"/>
          <p:cNvPicPr>
            <a:picLocks noChangeAspect="1" noChangeArrowheads="1"/>
          </p:cNvPicPr>
          <p:nvPr/>
        </p:nvPicPr>
        <p:blipFill>
          <a:blip r:embed="rId3"/>
          <a:srcRect t="18518"/>
          <a:stretch>
            <a:fillRect/>
          </a:stretch>
        </p:blipFill>
        <p:spPr bwMode="auto">
          <a:xfrm>
            <a:off x="5334000" y="2163763"/>
            <a:ext cx="3276600" cy="2528887"/>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3490" name="Rectangle 2"/>
          <p:cNvSpPr>
            <a:spLocks noGrp="1" noChangeArrowheads="1"/>
          </p:cNvSpPr>
          <p:nvPr>
            <p:ph type="title"/>
          </p:nvPr>
        </p:nvSpPr>
        <p:spPr/>
        <p:txBody>
          <a:bodyPr/>
          <a:lstStyle/>
          <a:p>
            <a:pPr eaLnBrk="1" hangingPunct="1">
              <a:defRPr/>
            </a:pPr>
            <a:r>
              <a:rPr lang="en-US"/>
              <a:t>Structural Failure</a:t>
            </a:r>
          </a:p>
        </p:txBody>
      </p:sp>
      <p:pic>
        <p:nvPicPr>
          <p:cNvPr id="63497" name="Picture 9" descr="Torn2"/>
          <p:cNvPicPr>
            <a:picLocks noChangeAspect="1" noChangeArrowheads="1"/>
          </p:cNvPicPr>
          <p:nvPr/>
        </p:nvPicPr>
        <p:blipFill>
          <a:blip r:embed="rId4"/>
          <a:srcRect/>
          <a:stretch>
            <a:fillRect/>
          </a:stretch>
        </p:blipFill>
        <p:spPr bwMode="auto">
          <a:xfrm>
            <a:off x="4189413" y="4191000"/>
            <a:ext cx="3582987" cy="2238375"/>
          </a:xfrm>
          <a:prstGeom prst="rect">
            <a:avLst/>
          </a:prstGeom>
          <a:noFill/>
          <a:effectLst>
            <a:outerShdw blurRad="63500" dist="38099" dir="2700000" algn="ctr" rotWithShape="0">
              <a:srgbClr val="000000">
                <a:alpha val="74998"/>
              </a:srgbClr>
            </a:outerShdw>
          </a:effectLst>
        </p:spPr>
      </p:pic>
      <p:pic>
        <p:nvPicPr>
          <p:cNvPr id="63496" name="Picture 8" descr="Torn1"/>
          <p:cNvPicPr>
            <a:picLocks noGrp="1" noChangeAspect="1" noChangeArrowheads="1"/>
          </p:cNvPicPr>
          <p:nvPr>
            <p:ph idx="1"/>
          </p:nvPr>
        </p:nvPicPr>
        <p:blipFill>
          <a:blip r:embed="rId5"/>
          <a:srcRect/>
          <a:stretch>
            <a:fillRect/>
          </a:stretch>
        </p:blipFill>
        <p:spPr>
          <a:xfrm>
            <a:off x="2057400" y="1219200"/>
            <a:ext cx="2520950" cy="3505200"/>
          </a:xfrm>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6" name="Picture 4" descr="P1010090"/>
          <p:cNvPicPr>
            <a:picLocks noChangeAspect="1" noChangeArrowheads="1"/>
          </p:cNvPicPr>
          <p:nvPr/>
        </p:nvPicPr>
        <p:blipFill>
          <a:blip r:embed="rId3"/>
          <a:srcRect/>
          <a:stretch>
            <a:fillRect/>
          </a:stretch>
        </p:blipFill>
        <p:spPr bwMode="auto">
          <a:xfrm>
            <a:off x="4572000" y="2667000"/>
            <a:ext cx="4038600" cy="3724275"/>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4514" name="Rectangle 2"/>
          <p:cNvSpPr>
            <a:spLocks noGrp="1" noChangeArrowheads="1"/>
          </p:cNvSpPr>
          <p:nvPr>
            <p:ph type="title"/>
          </p:nvPr>
        </p:nvSpPr>
        <p:spPr/>
        <p:txBody>
          <a:bodyPr/>
          <a:lstStyle/>
          <a:p>
            <a:pPr eaLnBrk="1" hangingPunct="1">
              <a:defRPr/>
            </a:pPr>
            <a:r>
              <a:rPr lang="en-US"/>
              <a:t>Delaminated Fan Deck</a:t>
            </a:r>
          </a:p>
        </p:txBody>
      </p:sp>
      <p:pic>
        <p:nvPicPr>
          <p:cNvPr id="64515" name="Picture 3" descr="P1010077"/>
          <p:cNvPicPr>
            <a:picLocks noChangeAspect="1" noChangeArrowheads="1"/>
          </p:cNvPicPr>
          <p:nvPr/>
        </p:nvPicPr>
        <p:blipFill>
          <a:blip r:embed="rId4"/>
          <a:srcRect/>
          <a:stretch>
            <a:fillRect/>
          </a:stretch>
        </p:blipFill>
        <p:spPr bwMode="auto">
          <a:xfrm>
            <a:off x="2362200" y="1295400"/>
            <a:ext cx="3657600" cy="3373438"/>
          </a:xfrm>
          <a:prstGeom prst="rect">
            <a:avLst/>
          </a:prstGeom>
          <a:noFill/>
          <a:ln w="9525">
            <a:noFill/>
            <a:miter lim="800000"/>
            <a:headEnd/>
            <a:tailEnd/>
          </a:ln>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t>Structural Inspection Tips</a:t>
            </a:r>
          </a:p>
        </p:txBody>
      </p:sp>
      <p:sp>
        <p:nvSpPr>
          <p:cNvPr id="65539" name="Rectangle 3"/>
          <p:cNvSpPr>
            <a:spLocks noGrp="1" noChangeArrowheads="1"/>
          </p:cNvSpPr>
          <p:nvPr>
            <p:ph type="body" idx="1"/>
          </p:nvPr>
        </p:nvSpPr>
        <p:spPr>
          <a:xfrm>
            <a:off x="1866900" y="1676400"/>
            <a:ext cx="6934200" cy="4495800"/>
          </a:xfrm>
          <a:effectLst>
            <a:outerShdw blurRad="63500" dist="38099" dir="2700000" algn="ctr" rotWithShape="0">
              <a:schemeClr val="tx1">
                <a:alpha val="74998"/>
              </a:schemeClr>
            </a:outerShdw>
          </a:effectLst>
        </p:spPr>
        <p:txBody>
          <a:bodyPr/>
          <a:lstStyle/>
          <a:p>
            <a:pPr eaLnBrk="1" hangingPunct="1">
              <a:defRPr/>
            </a:pPr>
            <a:r>
              <a:rPr lang="en-US"/>
              <a:t>Check for signs of biological or chemical attack annually</a:t>
            </a:r>
          </a:p>
          <a:p>
            <a:pPr eaLnBrk="1" hangingPunct="1">
              <a:defRPr/>
            </a:pPr>
            <a:r>
              <a:rPr lang="en-US"/>
              <a:t>Check for cracks or deterioration annually</a:t>
            </a:r>
          </a:p>
          <a:p>
            <a:pPr eaLnBrk="1" hangingPunct="1">
              <a:defRPr/>
            </a:pPr>
            <a:r>
              <a:rPr lang="en-US"/>
              <a:t>Check &amp; tighten any loose hardware annually</a:t>
            </a:r>
          </a:p>
          <a:p>
            <a:pPr eaLnBrk="1" hangingPunct="1">
              <a:defRPr/>
            </a:pPr>
            <a:r>
              <a:rPr lang="en-US"/>
              <a:t>Replace any damaged structure immediately</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p:txBody>
          <a:bodyPr/>
          <a:lstStyle/>
          <a:p>
            <a:pPr eaLnBrk="1" hangingPunct="1">
              <a:defRPr/>
            </a:pPr>
            <a:r>
              <a:rPr lang="en-US"/>
              <a:t>Recommended Spare Parts</a:t>
            </a:r>
          </a:p>
        </p:txBody>
      </p:sp>
      <p:sp>
        <p:nvSpPr>
          <p:cNvPr id="66564" name="Rectangle 4"/>
          <p:cNvSpPr>
            <a:spLocks noGrp="1" noChangeArrowheads="1"/>
          </p:cNvSpPr>
          <p:nvPr>
            <p:ph type="body" idx="1"/>
          </p:nvPr>
        </p:nvSpPr>
        <p:spPr>
          <a:xfrm>
            <a:off x="1866900" y="3733800"/>
            <a:ext cx="6934200" cy="2514600"/>
          </a:xfrm>
          <a:effectLst>
            <a:outerShdw blurRad="63500" dist="38099" dir="2700000" algn="ctr" rotWithShape="0">
              <a:schemeClr val="tx1">
                <a:alpha val="74998"/>
              </a:schemeClr>
            </a:outerShdw>
          </a:effectLst>
        </p:spPr>
        <p:txBody>
          <a:bodyPr/>
          <a:lstStyle/>
          <a:p>
            <a:pPr eaLnBrk="1" hangingPunct="1">
              <a:defRPr/>
            </a:pPr>
            <a:r>
              <a:rPr lang="en-US"/>
              <a:t>(1) Gearbox</a:t>
            </a:r>
          </a:p>
          <a:p>
            <a:pPr eaLnBrk="1" hangingPunct="1">
              <a:defRPr/>
            </a:pPr>
            <a:r>
              <a:rPr lang="en-US"/>
              <a:t>(1) Drive Shaft </a:t>
            </a:r>
          </a:p>
          <a:p>
            <a:pPr eaLnBrk="1" hangingPunct="1">
              <a:defRPr/>
            </a:pPr>
            <a:r>
              <a:rPr lang="en-US"/>
              <a:t>(10) Nozzles</a:t>
            </a:r>
          </a:p>
          <a:p>
            <a:pPr eaLnBrk="1" hangingPunct="1">
              <a:defRPr/>
            </a:pPr>
            <a:r>
              <a:rPr lang="en-US"/>
              <a:t>(10) Louver Arms (If applicable)</a:t>
            </a:r>
          </a:p>
        </p:txBody>
      </p:sp>
      <p:sp>
        <p:nvSpPr>
          <p:cNvPr id="103428" name="Rectangle 5"/>
          <p:cNvSpPr>
            <a:spLocks noChangeArrowheads="1"/>
          </p:cNvSpPr>
          <p:nvPr/>
        </p:nvSpPr>
        <p:spPr bwMode="auto">
          <a:xfrm>
            <a:off x="2951163" y="13795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66566" name="Picture 6" descr="Picture5"/>
          <p:cNvPicPr>
            <a:picLocks noChangeAspect="1" noChangeArrowheads="1"/>
          </p:cNvPicPr>
          <p:nvPr/>
        </p:nvPicPr>
        <p:blipFill>
          <a:blip r:embed="rId3"/>
          <a:srcRect/>
          <a:stretch>
            <a:fillRect/>
          </a:stretch>
        </p:blipFill>
        <p:spPr bwMode="auto">
          <a:xfrm>
            <a:off x="3581400" y="1371600"/>
            <a:ext cx="3429000" cy="2133600"/>
          </a:xfrm>
          <a:prstGeom prst="rect">
            <a:avLst/>
          </a:prstGeom>
          <a:noFill/>
          <a:ln w="9525">
            <a:noFill/>
            <a:miter lim="800000"/>
            <a:headEnd/>
            <a:tailEnd/>
          </a:ln>
          <a:effectLst>
            <a:outerShdw blurRad="63500" dist="38099" dir="2700000" algn="ctr" rotWithShape="0">
              <a:schemeClr val="tx1">
                <a:alpha val="74998"/>
              </a:schemeClr>
            </a:outerShdw>
          </a:effectLst>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866900" y="152400"/>
            <a:ext cx="6934200" cy="914400"/>
          </a:xfrm>
        </p:spPr>
        <p:txBody>
          <a:bodyPr/>
          <a:lstStyle/>
          <a:p>
            <a:pPr eaLnBrk="1" hangingPunct="1">
              <a:defRPr/>
            </a:pPr>
            <a:r>
              <a:rPr lang="en-US" sz="3200"/>
              <a:t>Inspection/Maintenance Summary</a:t>
            </a:r>
            <a:endParaRPr lang="en-US"/>
          </a:p>
        </p:txBody>
      </p:sp>
      <p:sp>
        <p:nvSpPr>
          <p:cNvPr id="99331" name="Rectangle 3"/>
          <p:cNvSpPr>
            <a:spLocks noGrp="1" noChangeArrowheads="1"/>
          </p:cNvSpPr>
          <p:nvPr>
            <p:ph type="body" idx="1"/>
          </p:nvPr>
        </p:nvSpPr>
        <p:spPr>
          <a:xfrm>
            <a:off x="1866900" y="1676400"/>
            <a:ext cx="6934200" cy="1219200"/>
          </a:xfrm>
        </p:spPr>
        <p:txBody>
          <a:bodyPr/>
          <a:lstStyle/>
          <a:p>
            <a:pPr eaLnBrk="1" hangingPunct="1">
              <a:defRPr/>
            </a:pPr>
            <a:r>
              <a:rPr lang="en-US"/>
              <a:t>Check gear box oil level &amp; drive vent tube</a:t>
            </a:r>
          </a:p>
        </p:txBody>
      </p:sp>
      <p:sp>
        <p:nvSpPr>
          <p:cNvPr id="99332" name="Rectangle 4"/>
          <p:cNvSpPr>
            <a:spLocks noChangeArrowheads="1"/>
          </p:cNvSpPr>
          <p:nvPr/>
        </p:nvSpPr>
        <p:spPr bwMode="auto">
          <a:xfrm>
            <a:off x="4530725" y="990600"/>
            <a:ext cx="1516063"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i="1">
                <a:solidFill>
                  <a:schemeClr val="bg1"/>
                </a:solidFill>
              </a:rPr>
              <a:t>Weekly</a:t>
            </a:r>
            <a:endParaRPr lang="en-US" sz="3200" i="1"/>
          </a:p>
        </p:txBody>
      </p:sp>
      <p:sp>
        <p:nvSpPr>
          <p:cNvPr id="99333" name="Rectangle 5"/>
          <p:cNvSpPr>
            <a:spLocks noChangeArrowheads="1"/>
          </p:cNvSpPr>
          <p:nvPr/>
        </p:nvSpPr>
        <p:spPr bwMode="auto">
          <a:xfrm>
            <a:off x="1905000" y="3352800"/>
            <a:ext cx="6934200" cy="1219200"/>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marL="342900" indent="-342900" eaLnBrk="1" hangingPunct="1">
              <a:spcBef>
                <a:spcPct val="20000"/>
              </a:spcBef>
              <a:buClr>
                <a:schemeClr val="folHlink"/>
              </a:buClr>
              <a:buFontTx/>
              <a:buChar char="•"/>
              <a:defRPr/>
            </a:pPr>
            <a:r>
              <a:rPr lang="en-US" sz="3200">
                <a:solidFill>
                  <a:schemeClr val="bg1"/>
                </a:solidFill>
              </a:rPr>
              <a:t>Check nozzles for uneven flow or plugging</a:t>
            </a:r>
          </a:p>
        </p:txBody>
      </p:sp>
      <p:sp>
        <p:nvSpPr>
          <p:cNvPr id="99334" name="Rectangle 6"/>
          <p:cNvSpPr>
            <a:spLocks noChangeArrowheads="1"/>
          </p:cNvSpPr>
          <p:nvPr/>
        </p:nvSpPr>
        <p:spPr bwMode="auto">
          <a:xfrm>
            <a:off x="4568825" y="2667000"/>
            <a:ext cx="160655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i="1">
                <a:solidFill>
                  <a:schemeClr val="bg1"/>
                </a:solidFill>
              </a:rPr>
              <a:t>Monthly</a:t>
            </a:r>
            <a:endParaRPr lang="en-US" sz="3200" i="1"/>
          </a:p>
        </p:txBody>
      </p:sp>
      <p:sp>
        <p:nvSpPr>
          <p:cNvPr id="99335" name="Rectangle 7"/>
          <p:cNvSpPr>
            <a:spLocks noChangeArrowheads="1"/>
          </p:cNvSpPr>
          <p:nvPr/>
        </p:nvSpPr>
        <p:spPr bwMode="auto">
          <a:xfrm>
            <a:off x="1828800" y="5105400"/>
            <a:ext cx="6934200" cy="1219200"/>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marL="342900" indent="-342900" eaLnBrk="1" hangingPunct="1">
              <a:spcBef>
                <a:spcPct val="20000"/>
              </a:spcBef>
              <a:buClr>
                <a:schemeClr val="folHlink"/>
              </a:buClr>
              <a:buFontTx/>
              <a:buChar char="•"/>
              <a:defRPr/>
            </a:pPr>
            <a:r>
              <a:rPr lang="en-US" sz="3200">
                <a:solidFill>
                  <a:schemeClr val="bg1"/>
                </a:solidFill>
              </a:rPr>
              <a:t>Replace motor bearing grease</a:t>
            </a:r>
          </a:p>
        </p:txBody>
      </p:sp>
      <p:sp>
        <p:nvSpPr>
          <p:cNvPr id="99336" name="Rectangle 8"/>
          <p:cNvSpPr>
            <a:spLocks noChangeArrowheads="1"/>
          </p:cNvSpPr>
          <p:nvPr/>
        </p:nvSpPr>
        <p:spPr bwMode="auto">
          <a:xfrm>
            <a:off x="3962400" y="4525963"/>
            <a:ext cx="2805113"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i="1">
                <a:solidFill>
                  <a:schemeClr val="bg1"/>
                </a:solidFill>
              </a:rPr>
              <a:t>Semi-Annually</a:t>
            </a:r>
            <a:endParaRPr lang="en-US" sz="3200" i="1"/>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66900" y="152400"/>
            <a:ext cx="6934200" cy="914400"/>
          </a:xfrm>
        </p:spPr>
        <p:txBody>
          <a:bodyPr/>
          <a:lstStyle/>
          <a:p>
            <a:pPr eaLnBrk="1" hangingPunct="1">
              <a:defRPr/>
            </a:pPr>
            <a:r>
              <a:rPr lang="en-US" sz="3200"/>
              <a:t>Inspection/Maintenance Summary</a:t>
            </a:r>
            <a:endParaRPr lang="en-US"/>
          </a:p>
        </p:txBody>
      </p:sp>
      <p:sp>
        <p:nvSpPr>
          <p:cNvPr id="100355" name="Rectangle 3"/>
          <p:cNvSpPr>
            <a:spLocks noGrp="1" noChangeArrowheads="1"/>
          </p:cNvSpPr>
          <p:nvPr>
            <p:ph type="body" idx="1"/>
          </p:nvPr>
        </p:nvSpPr>
        <p:spPr>
          <a:xfrm>
            <a:off x="1866900" y="1752600"/>
            <a:ext cx="6934200" cy="4495800"/>
          </a:xfrm>
        </p:spPr>
        <p:txBody>
          <a:bodyPr/>
          <a:lstStyle/>
          <a:p>
            <a:pPr eaLnBrk="1" hangingPunct="1">
              <a:lnSpc>
                <a:spcPct val="90000"/>
              </a:lnSpc>
              <a:defRPr/>
            </a:pPr>
            <a:r>
              <a:rPr lang="en-US"/>
              <a:t>Inspect structure for cracks &amp; deterioration</a:t>
            </a:r>
          </a:p>
          <a:p>
            <a:pPr eaLnBrk="1" hangingPunct="1">
              <a:lnSpc>
                <a:spcPct val="90000"/>
              </a:lnSpc>
              <a:defRPr/>
            </a:pPr>
            <a:r>
              <a:rPr lang="en-US"/>
              <a:t>Check, clean &amp; if necessary replace distribution nozzles</a:t>
            </a:r>
          </a:p>
          <a:p>
            <a:pPr eaLnBrk="1" hangingPunct="1">
              <a:lnSpc>
                <a:spcPct val="90000"/>
              </a:lnSpc>
              <a:defRPr/>
            </a:pPr>
            <a:r>
              <a:rPr lang="en-US"/>
              <a:t>Check &amp; clean fan blades &amp; weep holes</a:t>
            </a:r>
          </a:p>
          <a:p>
            <a:pPr eaLnBrk="1" hangingPunct="1">
              <a:lnSpc>
                <a:spcPct val="90000"/>
              </a:lnSpc>
              <a:defRPr/>
            </a:pPr>
            <a:r>
              <a:rPr lang="en-US"/>
              <a:t>Check fill for damage, plugging or biological growth</a:t>
            </a:r>
          </a:p>
        </p:txBody>
      </p:sp>
      <p:sp>
        <p:nvSpPr>
          <p:cNvPr id="100356" name="Rectangle 4"/>
          <p:cNvSpPr>
            <a:spLocks noChangeArrowheads="1"/>
          </p:cNvSpPr>
          <p:nvPr/>
        </p:nvSpPr>
        <p:spPr bwMode="auto">
          <a:xfrm>
            <a:off x="4462463" y="9906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i="1">
                <a:solidFill>
                  <a:schemeClr val="bg1"/>
                </a:solidFill>
              </a:rPr>
              <a:t>Annually</a:t>
            </a:r>
            <a:endParaRPr lang="en-US" sz="3200" i="1"/>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866900" y="152400"/>
            <a:ext cx="6934200" cy="914400"/>
          </a:xfrm>
        </p:spPr>
        <p:txBody>
          <a:bodyPr/>
          <a:lstStyle/>
          <a:p>
            <a:pPr eaLnBrk="1" hangingPunct="1">
              <a:defRPr/>
            </a:pPr>
            <a:r>
              <a:rPr lang="en-US" sz="3200"/>
              <a:t>Inspection/Maintenance Summary</a:t>
            </a:r>
            <a:endParaRPr lang="en-US"/>
          </a:p>
        </p:txBody>
      </p:sp>
      <p:sp>
        <p:nvSpPr>
          <p:cNvPr id="101379" name="Rectangle 3"/>
          <p:cNvSpPr>
            <a:spLocks noGrp="1" noChangeArrowheads="1"/>
          </p:cNvSpPr>
          <p:nvPr>
            <p:ph type="body" idx="1"/>
          </p:nvPr>
        </p:nvSpPr>
        <p:spPr>
          <a:xfrm>
            <a:off x="1866900" y="1752600"/>
            <a:ext cx="7048500" cy="4724400"/>
          </a:xfrm>
        </p:spPr>
        <p:txBody>
          <a:bodyPr/>
          <a:lstStyle/>
          <a:p>
            <a:pPr eaLnBrk="1" hangingPunct="1">
              <a:lnSpc>
                <a:spcPct val="90000"/>
              </a:lnSpc>
              <a:defRPr/>
            </a:pPr>
            <a:r>
              <a:rPr lang="en-US"/>
              <a:t>Check drift eliminators for damaged sections or gaps</a:t>
            </a:r>
          </a:p>
          <a:p>
            <a:pPr eaLnBrk="1" hangingPunct="1">
              <a:lnSpc>
                <a:spcPct val="90000"/>
              </a:lnSpc>
              <a:defRPr/>
            </a:pPr>
            <a:r>
              <a:rPr lang="en-US"/>
              <a:t>Inspect fan stacks for loose hardware</a:t>
            </a:r>
          </a:p>
          <a:p>
            <a:pPr eaLnBrk="1" hangingPunct="1">
              <a:lnSpc>
                <a:spcPct val="90000"/>
              </a:lnSpc>
              <a:defRPr/>
            </a:pPr>
            <a:r>
              <a:rPr lang="en-US"/>
              <a:t>Check drive shaft &amp; coupling (also after high torque event)</a:t>
            </a:r>
          </a:p>
          <a:p>
            <a:pPr eaLnBrk="1" hangingPunct="1">
              <a:lnSpc>
                <a:spcPct val="90000"/>
              </a:lnSpc>
              <a:defRPr/>
            </a:pPr>
            <a:r>
              <a:rPr lang="en-US"/>
              <a:t>Check fan blades for wear, cracks,  scale &amp; tip clearance (also at any opportunity)</a:t>
            </a:r>
          </a:p>
        </p:txBody>
      </p:sp>
      <p:sp>
        <p:nvSpPr>
          <p:cNvPr id="101380" name="Rectangle 4"/>
          <p:cNvSpPr>
            <a:spLocks noChangeArrowheads="1"/>
          </p:cNvSpPr>
          <p:nvPr/>
        </p:nvSpPr>
        <p:spPr bwMode="auto">
          <a:xfrm>
            <a:off x="4462463" y="990600"/>
            <a:ext cx="1743075"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i="1">
                <a:solidFill>
                  <a:schemeClr val="bg1"/>
                </a:solidFill>
              </a:rPr>
              <a:t>Annually</a:t>
            </a:r>
            <a:endParaRPr lang="en-US" sz="3200" i="1"/>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866900" y="152400"/>
            <a:ext cx="6934200" cy="914400"/>
          </a:xfrm>
        </p:spPr>
        <p:txBody>
          <a:bodyPr/>
          <a:lstStyle/>
          <a:p>
            <a:pPr eaLnBrk="1" hangingPunct="1">
              <a:defRPr/>
            </a:pPr>
            <a:r>
              <a:rPr lang="en-US" sz="3200"/>
              <a:t>Inspection/Maintenance Summary</a:t>
            </a:r>
            <a:endParaRPr lang="en-US"/>
          </a:p>
        </p:txBody>
      </p:sp>
      <p:sp>
        <p:nvSpPr>
          <p:cNvPr id="103427" name="Rectangle 3"/>
          <p:cNvSpPr>
            <a:spLocks noGrp="1" noChangeArrowheads="1"/>
          </p:cNvSpPr>
          <p:nvPr>
            <p:ph type="body" idx="1"/>
          </p:nvPr>
        </p:nvSpPr>
        <p:spPr>
          <a:xfrm>
            <a:off x="1866900" y="1447800"/>
            <a:ext cx="6743700" cy="2133600"/>
          </a:xfrm>
        </p:spPr>
        <p:txBody>
          <a:bodyPr/>
          <a:lstStyle/>
          <a:p>
            <a:pPr eaLnBrk="1" hangingPunct="1">
              <a:defRPr/>
            </a:pPr>
            <a:r>
              <a:rPr lang="en-US"/>
              <a:t>Change gear box lubricant after first 500 hours or 4 weeks, then every 2,500 hours or 6 months of continuous operation</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2324100" y="533400"/>
            <a:ext cx="6019800" cy="1143000"/>
          </a:xfrm>
        </p:spPr>
        <p:txBody>
          <a:bodyPr/>
          <a:lstStyle/>
          <a:p>
            <a:pPr eaLnBrk="1" hangingPunct="1">
              <a:defRPr/>
            </a:pPr>
            <a:r>
              <a:rPr lang="en-US"/>
              <a:t>Questions</a:t>
            </a:r>
          </a:p>
        </p:txBody>
      </p:sp>
      <p:sp>
        <p:nvSpPr>
          <p:cNvPr id="104451" name="Rectangle 3"/>
          <p:cNvSpPr>
            <a:spLocks noGrp="1" noChangeArrowheads="1"/>
          </p:cNvSpPr>
          <p:nvPr>
            <p:ph type="subTitle" idx="1"/>
          </p:nvPr>
        </p:nvSpPr>
        <p:spPr>
          <a:xfrm>
            <a:off x="2133600" y="1905000"/>
            <a:ext cx="6400800" cy="3505200"/>
          </a:xfrm>
        </p:spPr>
        <p:txBody>
          <a:bodyPr/>
          <a:lstStyle/>
          <a:p>
            <a:pPr eaLnBrk="1" hangingPunct="1">
              <a:defRPr/>
            </a:pPr>
            <a:r>
              <a:rPr lang="en-US"/>
              <a:t>If you are unsure about what to check or have any questions or concerns, please feel free to contact your Midwest Towers representative to schedule a cooling tower inspection.</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057400" y="3124200"/>
            <a:ext cx="6400800" cy="3048000"/>
          </a:xfrm>
          <a:prstGeom prst="rect">
            <a:avLst/>
          </a:prstGeom>
          <a:noFill/>
          <a:ln w="9525">
            <a:noFill/>
            <a:miter lim="800000"/>
            <a:headEnd/>
            <a:tailEnd/>
          </a:ln>
          <a:effectLst>
            <a:outerShdw blurRad="63500" dist="25399" dir="2700000" algn="ctr" rotWithShape="0">
              <a:schemeClr val="tx1"/>
            </a:outerShdw>
          </a:effectLst>
        </p:spPr>
        <p:txBody>
          <a:bodyPr>
            <a:prstTxWarp prst="textNoShape">
              <a:avLst/>
            </a:prstTxWarp>
          </a:bodyPr>
          <a:lstStyle/>
          <a:p>
            <a:pPr algn="ctr" eaLnBrk="1" hangingPunct="1">
              <a:spcBef>
                <a:spcPct val="20000"/>
              </a:spcBef>
              <a:buClr>
                <a:schemeClr val="folHlink"/>
              </a:buClr>
              <a:defRPr/>
            </a:pPr>
            <a:r>
              <a:rPr lang="en-US">
                <a:solidFill>
                  <a:schemeClr val="bg1"/>
                </a:solidFill>
              </a:rPr>
              <a:t>Corporate </a:t>
            </a:r>
            <a:r>
              <a:rPr lang="en-US" dirty="0">
                <a:solidFill>
                  <a:schemeClr val="bg1"/>
                </a:solidFill>
              </a:rPr>
              <a:t>Office:  Chickasha, OK</a:t>
            </a:r>
            <a:br>
              <a:rPr lang="en-US" dirty="0">
                <a:solidFill>
                  <a:schemeClr val="bg1"/>
                </a:solidFill>
              </a:rPr>
            </a:br>
            <a:r>
              <a:rPr lang="en-US" dirty="0">
                <a:solidFill>
                  <a:schemeClr val="bg1"/>
                </a:solidFill>
              </a:rPr>
              <a:t>Tel  405.224.4622    Fax  405.224.4625</a:t>
            </a:r>
          </a:p>
          <a:p>
            <a:pPr algn="ctr" eaLnBrk="1" hangingPunct="1">
              <a:spcBef>
                <a:spcPct val="20000"/>
              </a:spcBef>
              <a:buClr>
                <a:schemeClr val="folHlink"/>
              </a:buClr>
              <a:defRPr/>
            </a:pPr>
            <a:endParaRPr lang="en-US" dirty="0">
              <a:noFill/>
            </a:endParaRPr>
          </a:p>
          <a:p>
            <a:pPr algn="ctr" eaLnBrk="1" hangingPunct="1">
              <a:spcBef>
                <a:spcPct val="20000"/>
              </a:spcBef>
              <a:buClr>
                <a:schemeClr val="folHlink"/>
              </a:buClr>
              <a:defRPr/>
            </a:pPr>
            <a:r>
              <a:rPr lang="en-US" dirty="0" err="1">
                <a:solidFill>
                  <a:schemeClr val="bg1"/>
                </a:solidFill>
              </a:rPr>
              <a:t>www.mwcooling.com</a:t>
            </a:r>
            <a:r>
              <a:rPr lang="en-US" dirty="0">
                <a:solidFill>
                  <a:schemeClr val="bg1"/>
                </a:solidFill>
              </a:rPr>
              <a:t/>
            </a:r>
            <a:br>
              <a:rPr lang="en-US" dirty="0">
                <a:solidFill>
                  <a:schemeClr val="bg1"/>
                </a:solidFill>
              </a:rPr>
            </a:br>
            <a:r>
              <a:rPr lang="en-US" dirty="0" err="1">
                <a:solidFill>
                  <a:schemeClr val="bg1"/>
                </a:solidFill>
              </a:rPr>
              <a:t>sales@mwcooling.com</a:t>
            </a:r>
            <a:endParaRPr lang="en-US" dirty="0">
              <a:solidFill>
                <a:schemeClr val="bg1"/>
              </a:solidFill>
            </a:endParaRPr>
          </a:p>
        </p:txBody>
      </p:sp>
      <p:sp>
        <p:nvSpPr>
          <p:cNvPr id="7" name="TextBox 6"/>
          <p:cNvSpPr txBox="1"/>
          <p:nvPr/>
        </p:nvSpPr>
        <p:spPr>
          <a:xfrm>
            <a:off x="3810000" y="1600200"/>
            <a:ext cx="2978150" cy="892175"/>
          </a:xfrm>
          <a:prstGeom prst="rect">
            <a:avLst/>
          </a:prstGeom>
          <a:noFill/>
        </p:spPr>
        <p:txBody>
          <a:bodyPr wrap="none">
            <a:spAutoFit/>
          </a:bodyPr>
          <a:lstStyle/>
          <a:p>
            <a:pPr algn="ctr">
              <a:defRPr/>
            </a:pPr>
            <a:r>
              <a:rPr lang="en-US" sz="5200" b="1" i="1" dirty="0">
                <a:solidFill>
                  <a:srgbClr val="FF0000"/>
                </a:solidFill>
                <a:effectLst>
                  <a:outerShdw blurRad="50800" dist="38100" dir="2700000">
                    <a:schemeClr val="tx1">
                      <a:alpha val="43000"/>
                    </a:schemeClr>
                  </a:outerShdw>
                </a:effectLst>
                <a:latin typeface="LB Helvetica Black"/>
                <a:cs typeface="LB Helvetica Black"/>
              </a:rPr>
              <a:t>Midwest</a:t>
            </a:r>
          </a:p>
        </p:txBody>
      </p:sp>
      <p:sp>
        <p:nvSpPr>
          <p:cNvPr id="115716" name="TextBox 8"/>
          <p:cNvSpPr txBox="1">
            <a:spLocks noChangeArrowheads="1"/>
          </p:cNvSpPr>
          <p:nvPr/>
        </p:nvSpPr>
        <p:spPr bwMode="auto">
          <a:xfrm>
            <a:off x="3925888" y="2362200"/>
            <a:ext cx="2551112" cy="338138"/>
          </a:xfrm>
          <a:prstGeom prst="rect">
            <a:avLst/>
          </a:prstGeom>
          <a:noFill/>
          <a:ln w="9525">
            <a:noFill/>
            <a:miter lim="800000"/>
            <a:headEnd/>
            <a:tailEnd/>
          </a:ln>
        </p:spPr>
        <p:txBody>
          <a:bodyPr wrap="none">
            <a:prstTxWarp prst="textNoShape">
              <a:avLst/>
            </a:prstTxWarp>
            <a:spAutoFit/>
          </a:bodyPr>
          <a:lstStyle/>
          <a:p>
            <a:pPr algn="ctr"/>
            <a:r>
              <a:rPr lang="en-US" sz="1600" i="1">
                <a:solidFill>
                  <a:schemeClr val="bg1"/>
                </a:solidFill>
                <a:latin typeface="Helvetica Light" charset="0"/>
                <a:ea typeface="Helvetica Light" charset="0"/>
                <a:cs typeface="Helvetica Light" charset="0"/>
              </a:rPr>
              <a:t>COOLING TOWERS, INC</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t>Types of Cooling Towers</a:t>
            </a:r>
          </a:p>
        </p:txBody>
      </p:sp>
      <p:pic>
        <p:nvPicPr>
          <p:cNvPr id="7172" name="Picture 4" descr="DowLaPorteTXXF-2 (2)"/>
          <p:cNvPicPr>
            <a:picLocks noChangeAspect="1" noChangeArrowheads="1"/>
          </p:cNvPicPr>
          <p:nvPr/>
        </p:nvPicPr>
        <p:blipFill>
          <a:blip r:embed="rId3"/>
          <a:srcRect/>
          <a:stretch>
            <a:fillRect/>
          </a:stretch>
        </p:blipFill>
        <p:spPr bwMode="auto">
          <a:xfrm>
            <a:off x="2057400" y="1524000"/>
            <a:ext cx="3505200" cy="2836863"/>
          </a:xfrm>
          <a:prstGeom prst="rect">
            <a:avLst/>
          </a:prstGeom>
          <a:noFill/>
          <a:ln w="9525">
            <a:noFill/>
            <a:miter lim="800000"/>
            <a:headEnd/>
            <a:tailEnd/>
          </a:ln>
          <a:effectLst>
            <a:outerShdw blurRad="63500" dist="38099" dir="2700000" algn="ctr" rotWithShape="0">
              <a:schemeClr val="tx1">
                <a:alpha val="75000"/>
              </a:schemeClr>
            </a:outerShdw>
          </a:effectLst>
        </p:spPr>
      </p:pic>
      <p:sp>
        <p:nvSpPr>
          <p:cNvPr id="7174" name="Rectangle 6"/>
          <p:cNvSpPr>
            <a:spLocks noChangeArrowheads="1"/>
          </p:cNvSpPr>
          <p:nvPr/>
        </p:nvSpPr>
        <p:spPr bwMode="auto">
          <a:xfrm>
            <a:off x="4418013" y="1600200"/>
            <a:ext cx="3278187" cy="579438"/>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sz="3200">
                <a:solidFill>
                  <a:schemeClr val="bg1"/>
                </a:solidFill>
              </a:rPr>
              <a:t>Crossflow towers</a:t>
            </a:r>
          </a:p>
        </p:txBody>
      </p:sp>
      <p:sp>
        <p:nvSpPr>
          <p:cNvPr id="7175" name="Rectangle 7"/>
          <p:cNvSpPr>
            <a:spLocks noChangeArrowheads="1"/>
          </p:cNvSpPr>
          <p:nvPr/>
        </p:nvSpPr>
        <p:spPr bwMode="auto">
          <a:xfrm>
            <a:off x="2667000" y="5638800"/>
            <a:ext cx="3662363"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prstTxWarp prst="textNoShape">
              <a:avLst/>
            </a:prstTxWarp>
            <a:spAutoFit/>
          </a:bodyPr>
          <a:lstStyle/>
          <a:p>
            <a:pPr>
              <a:defRPr/>
            </a:pPr>
            <a:r>
              <a:rPr lang="en-US" sz="3200">
                <a:solidFill>
                  <a:schemeClr val="bg1"/>
                </a:solidFill>
              </a:rPr>
              <a:t>Counterflow towers</a:t>
            </a:r>
          </a:p>
        </p:txBody>
      </p:sp>
      <p:pic>
        <p:nvPicPr>
          <p:cNvPr id="7176" name="Picture 8" descr="CFtower"/>
          <p:cNvPicPr>
            <a:picLocks noChangeAspect="1" noChangeArrowheads="1"/>
          </p:cNvPicPr>
          <p:nvPr/>
        </p:nvPicPr>
        <p:blipFill>
          <a:blip r:embed="rId4"/>
          <a:srcRect/>
          <a:stretch>
            <a:fillRect/>
          </a:stretch>
        </p:blipFill>
        <p:spPr bwMode="auto">
          <a:xfrm>
            <a:off x="5181600" y="2971800"/>
            <a:ext cx="3516313" cy="2657475"/>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66900" y="304800"/>
            <a:ext cx="6934200" cy="1143000"/>
          </a:xfrm>
        </p:spPr>
        <p:txBody>
          <a:bodyPr/>
          <a:lstStyle/>
          <a:p>
            <a:pPr eaLnBrk="1" hangingPunct="1">
              <a:defRPr/>
            </a:pPr>
            <a:r>
              <a:rPr lang="en-US"/>
              <a:t>Crossflow Cooling Towers</a:t>
            </a:r>
          </a:p>
        </p:txBody>
      </p:sp>
      <p:sp>
        <p:nvSpPr>
          <p:cNvPr id="8195" name="Rectangle 3"/>
          <p:cNvSpPr>
            <a:spLocks noGrp="1" noChangeArrowheads="1"/>
          </p:cNvSpPr>
          <p:nvPr>
            <p:ph type="body" idx="1"/>
          </p:nvPr>
        </p:nvSpPr>
        <p:spPr>
          <a:xfrm>
            <a:off x="1866900" y="1676400"/>
            <a:ext cx="6934200" cy="4495800"/>
          </a:xfrm>
        </p:spPr>
        <p:txBody>
          <a:bodyPr/>
          <a:lstStyle/>
          <a:p>
            <a:pPr algn="ctr" eaLnBrk="1" hangingPunct="1">
              <a:buFontTx/>
              <a:buNone/>
              <a:defRPr/>
            </a:pPr>
            <a:r>
              <a:rPr lang="en-US"/>
              <a:t>Crossflow cooling towers use splash fill media through which the incoming cool air flows horizontally ACROSS the downward flow of hot water from the top distribution basins. These types of towers were predominantly used from the 1950’s through the 1970’s.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943100" y="304800"/>
            <a:ext cx="6781800" cy="1143000"/>
          </a:xfrm>
        </p:spPr>
        <p:txBody>
          <a:bodyPr/>
          <a:lstStyle/>
          <a:p>
            <a:pPr eaLnBrk="1" hangingPunct="1">
              <a:defRPr/>
            </a:pPr>
            <a:r>
              <a:rPr lang="en-US"/>
              <a:t>Crossflow Cooling Tower</a:t>
            </a:r>
          </a:p>
        </p:txBody>
      </p:sp>
      <p:pic>
        <p:nvPicPr>
          <p:cNvPr id="9221" name="Picture 5" descr="Crossflow airflow"/>
          <p:cNvPicPr>
            <a:picLocks noChangeAspect="1" noChangeArrowheads="1"/>
          </p:cNvPicPr>
          <p:nvPr/>
        </p:nvPicPr>
        <p:blipFill>
          <a:blip r:embed="rId3"/>
          <a:srcRect/>
          <a:stretch>
            <a:fillRect/>
          </a:stretch>
        </p:blipFill>
        <p:spPr bwMode="auto">
          <a:xfrm>
            <a:off x="1981200" y="1524000"/>
            <a:ext cx="6781800" cy="4622800"/>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t>Typical Crossflow Towers</a:t>
            </a:r>
          </a:p>
        </p:txBody>
      </p:sp>
      <p:pic>
        <p:nvPicPr>
          <p:cNvPr id="15364" name="Picture 4"/>
          <p:cNvPicPr>
            <a:picLocks noChangeAspect="1" noChangeArrowheads="1"/>
          </p:cNvPicPr>
          <p:nvPr/>
        </p:nvPicPr>
        <p:blipFill>
          <a:blip r:embed="rId3"/>
          <a:srcRect/>
          <a:stretch>
            <a:fillRect/>
          </a:stretch>
        </p:blipFill>
        <p:spPr bwMode="auto">
          <a:xfrm>
            <a:off x="3048000" y="4648200"/>
            <a:ext cx="4572000" cy="1854200"/>
          </a:xfrm>
          <a:prstGeom prst="rect">
            <a:avLst/>
          </a:prstGeom>
          <a:noFill/>
          <a:effectLst>
            <a:outerShdw blurRad="63500" dist="38099" dir="2700000" algn="ctr" rotWithShape="0">
              <a:srgbClr val="000000">
                <a:alpha val="74998"/>
              </a:srgbClr>
            </a:outerShdw>
          </a:effectLst>
        </p:spPr>
      </p:pic>
      <p:pic>
        <p:nvPicPr>
          <p:cNvPr id="15366" name="Picture 6" descr="CrossF1"/>
          <p:cNvPicPr>
            <a:picLocks noChangeAspect="1" noChangeArrowheads="1"/>
          </p:cNvPicPr>
          <p:nvPr/>
        </p:nvPicPr>
        <p:blipFill>
          <a:blip r:embed="rId4"/>
          <a:srcRect t="8463" b="6920"/>
          <a:stretch>
            <a:fillRect/>
          </a:stretch>
        </p:blipFill>
        <p:spPr bwMode="auto">
          <a:xfrm>
            <a:off x="3633788" y="1295400"/>
            <a:ext cx="3400425" cy="3048000"/>
          </a:xfrm>
          <a:prstGeom prst="rect">
            <a:avLst/>
          </a:prstGeom>
          <a:noFill/>
          <a:effectLst>
            <a:outerShdw blurRad="63500" dist="38099" dir="2700000" algn="ctr" rotWithShape="0">
              <a:srgbClr val="000000">
                <a:alpha val="74998"/>
              </a:srgbClr>
            </a:outer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66900" y="228600"/>
            <a:ext cx="6934200" cy="1143000"/>
          </a:xfrm>
        </p:spPr>
        <p:txBody>
          <a:bodyPr/>
          <a:lstStyle/>
          <a:p>
            <a:pPr eaLnBrk="1" hangingPunct="1">
              <a:defRPr/>
            </a:pPr>
            <a:r>
              <a:rPr lang="en-US"/>
              <a:t>Counterflow Cooling Towers</a:t>
            </a:r>
          </a:p>
        </p:txBody>
      </p:sp>
      <p:sp>
        <p:nvSpPr>
          <p:cNvPr id="10243" name="Rectangle 3"/>
          <p:cNvSpPr>
            <a:spLocks noGrp="1" noChangeArrowheads="1"/>
          </p:cNvSpPr>
          <p:nvPr>
            <p:ph type="body" idx="1"/>
          </p:nvPr>
        </p:nvSpPr>
        <p:spPr>
          <a:xfrm>
            <a:off x="1866900" y="1600200"/>
            <a:ext cx="6934200" cy="4495800"/>
          </a:xfrm>
        </p:spPr>
        <p:txBody>
          <a:bodyPr/>
          <a:lstStyle/>
          <a:p>
            <a:pPr algn="ctr" eaLnBrk="1" hangingPunct="1">
              <a:buFontTx/>
              <a:buNone/>
              <a:defRPr/>
            </a:pPr>
            <a:r>
              <a:rPr lang="en-US"/>
              <a:t>In counterflow cooling towers the incoming cool air moves vertically up through the fill media, COUNTER to  the downward flow of hot water coming from the distribution laterals. These types of towers are  commonly used in today’s applications.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2209</TotalTime>
  <Words>1027</Words>
  <Application>Microsoft Macintosh PowerPoint</Application>
  <PresentationFormat>On-screen Show (4:3)</PresentationFormat>
  <Paragraphs>203</Paragraphs>
  <Slides>49</Slides>
  <Notes>49</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49</vt:i4>
      </vt:variant>
    </vt:vector>
  </HeadingPairs>
  <TitlesOfParts>
    <vt:vector size="54" baseType="lpstr">
      <vt:lpstr>Arial</vt:lpstr>
      <vt:lpstr>ＭＳ Ｐゴシック</vt:lpstr>
      <vt:lpstr>LB Helvetica Black</vt:lpstr>
      <vt:lpstr>Helvetica Light</vt:lpstr>
      <vt:lpstr>Blank Presentation</vt:lpstr>
      <vt:lpstr>Slide 1</vt:lpstr>
      <vt:lpstr>Training Overview</vt:lpstr>
      <vt:lpstr>Safety First</vt:lpstr>
      <vt:lpstr>What Is a Cooling Tower?</vt:lpstr>
      <vt:lpstr>Types of Cooling Towers</vt:lpstr>
      <vt:lpstr>Crossflow Cooling Towers</vt:lpstr>
      <vt:lpstr>Crossflow Cooling Tower</vt:lpstr>
      <vt:lpstr>Typical Crossflow Towers</vt:lpstr>
      <vt:lpstr>Counterflow Cooling Towers</vt:lpstr>
      <vt:lpstr>Counterflow Cooling Tower</vt:lpstr>
      <vt:lpstr>Typical Counterflow Towers</vt:lpstr>
      <vt:lpstr>Other Types of Cooling Towers</vt:lpstr>
      <vt:lpstr>Cooling Tower Components</vt:lpstr>
      <vt:lpstr>Cooling Tower Components</vt:lpstr>
      <vt:lpstr>Cooling Tower Components</vt:lpstr>
      <vt:lpstr>Fan Stacks</vt:lpstr>
      <vt:lpstr>Air Inlet Louvers</vt:lpstr>
      <vt:lpstr>Distribution System</vt:lpstr>
      <vt:lpstr>Distribution Nozzles</vt:lpstr>
      <vt:lpstr>Fill Media</vt:lpstr>
      <vt:lpstr>Plugged Film Fill</vt:lpstr>
      <vt:lpstr>Drift Eliminators</vt:lpstr>
      <vt:lpstr>Mechanical System</vt:lpstr>
      <vt:lpstr>Motors</vt:lpstr>
      <vt:lpstr>Motors</vt:lpstr>
      <vt:lpstr>Motor Lubricant</vt:lpstr>
      <vt:lpstr>Drive Shaft &amp; Coupling</vt:lpstr>
      <vt:lpstr>Gear Boxes</vt:lpstr>
      <vt:lpstr>Gear Box Tips</vt:lpstr>
      <vt:lpstr>Gear Box Tips</vt:lpstr>
      <vt:lpstr>Gear Box Tips</vt:lpstr>
      <vt:lpstr>Gear Box Vent Lines</vt:lpstr>
      <vt:lpstr>Fan Assembly</vt:lpstr>
      <vt:lpstr>Fan Hub</vt:lpstr>
      <vt:lpstr>Vibration Switches</vt:lpstr>
      <vt:lpstr>Cooling Tower Structure</vt:lpstr>
      <vt:lpstr>What Can Go Wrong?</vt:lpstr>
      <vt:lpstr>Deteriorated Structure</vt:lpstr>
      <vt:lpstr>Over Tightened Hardware</vt:lpstr>
      <vt:lpstr>Structural Failure</vt:lpstr>
      <vt:lpstr>Delaminated Fan Deck</vt:lpstr>
      <vt:lpstr>Structural Inspection Tips</vt:lpstr>
      <vt:lpstr>Recommended Spare Parts</vt:lpstr>
      <vt:lpstr>Inspection/Maintenance Summary</vt:lpstr>
      <vt:lpstr>Inspection/Maintenance Summary</vt:lpstr>
      <vt:lpstr>Inspection/Maintenance Summary</vt:lpstr>
      <vt:lpstr>Inspection/Maintenance Summary</vt:lpstr>
      <vt:lpstr>Questions</vt:lpstr>
      <vt:lpstr>Slide 49</vt:lpstr>
    </vt:vector>
  </TitlesOfParts>
  <Company>P Middleton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Middleton</dc:creator>
  <cp:lastModifiedBy>Paul Middleton</cp:lastModifiedBy>
  <cp:revision>84</cp:revision>
  <dcterms:created xsi:type="dcterms:W3CDTF">2014-10-17T21:32:48Z</dcterms:created>
  <dcterms:modified xsi:type="dcterms:W3CDTF">2014-10-17T21:33:05Z</dcterms:modified>
</cp:coreProperties>
</file>